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94" r:id="rId6"/>
    <p:sldId id="260" r:id="rId7"/>
    <p:sldId id="295" r:id="rId8"/>
    <p:sldId id="270" r:id="rId9"/>
    <p:sldId id="326" r:id="rId10"/>
    <p:sldId id="271" r:id="rId11"/>
    <p:sldId id="272" r:id="rId12"/>
    <p:sldId id="296" r:id="rId13"/>
    <p:sldId id="278" r:id="rId14"/>
    <p:sldId id="279" r:id="rId15"/>
    <p:sldId id="275" r:id="rId16"/>
    <p:sldId id="297" r:id="rId17"/>
    <p:sldId id="276" r:id="rId18"/>
    <p:sldId id="280" r:id="rId19"/>
    <p:sldId id="298" r:id="rId20"/>
    <p:sldId id="281" r:id="rId21"/>
    <p:sldId id="300" r:id="rId22"/>
    <p:sldId id="302" r:id="rId23"/>
    <p:sldId id="301" r:id="rId24"/>
    <p:sldId id="303" r:id="rId25"/>
    <p:sldId id="304" r:id="rId26"/>
    <p:sldId id="305" r:id="rId27"/>
    <p:sldId id="306" r:id="rId28"/>
    <p:sldId id="307" r:id="rId29"/>
    <p:sldId id="308" r:id="rId30"/>
    <p:sldId id="309" r:id="rId31"/>
    <p:sldId id="310" r:id="rId32"/>
    <p:sldId id="299" r:id="rId33"/>
    <p:sldId id="283" r:id="rId34"/>
    <p:sldId id="311" r:id="rId35"/>
    <p:sldId id="284" r:id="rId36"/>
    <p:sldId id="285" r:id="rId37"/>
    <p:sldId id="286" r:id="rId38"/>
    <p:sldId id="287" r:id="rId39"/>
    <p:sldId id="288" r:id="rId40"/>
    <p:sldId id="289" r:id="rId41"/>
    <p:sldId id="312" r:id="rId42"/>
    <p:sldId id="290" r:id="rId43"/>
    <p:sldId id="291" r:id="rId44"/>
    <p:sldId id="293" r:id="rId45"/>
    <p:sldId id="292" r:id="rId46"/>
    <p:sldId id="313" r:id="rId47"/>
    <p:sldId id="314" r:id="rId48"/>
    <p:sldId id="316" r:id="rId49"/>
    <p:sldId id="317" r:id="rId50"/>
    <p:sldId id="318" r:id="rId51"/>
    <p:sldId id="319" r:id="rId52"/>
    <p:sldId id="268" r:id="rId53"/>
    <p:sldId id="327" r:id="rId54"/>
    <p:sldId id="328" r:id="rId55"/>
    <p:sldId id="329" r:id="rId56"/>
    <p:sldId id="330" r:id="rId57"/>
    <p:sldId id="320" r:id="rId58"/>
    <p:sldId id="322" r:id="rId59"/>
    <p:sldId id="315" r:id="rId60"/>
    <p:sldId id="323" r:id="rId61"/>
    <p:sldId id="324" r:id="rId62"/>
    <p:sldId id="325" r:id="rId6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074" autoAdjust="0"/>
  </p:normalViewPr>
  <p:slideViewPr>
    <p:cSldViewPr>
      <p:cViewPr varScale="1">
        <p:scale>
          <a:sx n="57" d="100"/>
          <a:sy n="57" d="100"/>
        </p:scale>
        <p:origin x="-174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C4DA110E-0CA6-4AEB-A22A-948BE96173F3}" type="datetimeFigureOut">
              <a:rPr lang="el-GR" smtClean="0"/>
              <a:pPr/>
              <a:t>29/2/2012</a:t>
            </a:fld>
            <a:endParaRPr lang="el-G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l-G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9F655F8-E87D-46D1-BAC6-3CFCB6DB5D3B}"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4DA110E-0CA6-4AEB-A22A-948BE96173F3}" type="datetimeFigureOut">
              <a:rPr lang="el-GR" smtClean="0"/>
              <a:pPr/>
              <a:t>29/2/2012</a:t>
            </a:fld>
            <a:endParaRPr lang="el-GR"/>
          </a:p>
        </p:txBody>
      </p:sp>
      <p:sp>
        <p:nvSpPr>
          <p:cNvPr id="5" name="Footer Placeholder 4"/>
          <p:cNvSpPr>
            <a:spLocks noGrp="1"/>
          </p:cNvSpPr>
          <p:nvPr>
            <p:ph type="ftr" sz="quarter" idx="11"/>
          </p:nvPr>
        </p:nvSpPr>
        <p:spPr/>
        <p:txBody>
          <a:bodyPr/>
          <a:lstStyle>
            <a:extLst/>
          </a:lstStyle>
          <a:p>
            <a:endParaRPr lang="el-GR"/>
          </a:p>
        </p:txBody>
      </p:sp>
      <p:sp>
        <p:nvSpPr>
          <p:cNvPr id="6" name="Slide Number Placeholder 5"/>
          <p:cNvSpPr>
            <a:spLocks noGrp="1"/>
          </p:cNvSpPr>
          <p:nvPr>
            <p:ph type="sldNum" sz="quarter" idx="12"/>
          </p:nvPr>
        </p:nvSpPr>
        <p:spPr/>
        <p:txBody>
          <a:bodyPr/>
          <a:lstStyle>
            <a:extLst/>
          </a:lstStyle>
          <a:p>
            <a:fld id="{79F655F8-E87D-46D1-BAC6-3CFCB6DB5D3B}"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4DA110E-0CA6-4AEB-A22A-948BE96173F3}" type="datetimeFigureOut">
              <a:rPr lang="el-GR" smtClean="0"/>
              <a:pPr/>
              <a:t>29/2/2012</a:t>
            </a:fld>
            <a:endParaRPr lang="el-GR"/>
          </a:p>
        </p:txBody>
      </p:sp>
      <p:sp>
        <p:nvSpPr>
          <p:cNvPr id="5" name="Footer Placeholder 4"/>
          <p:cNvSpPr>
            <a:spLocks noGrp="1"/>
          </p:cNvSpPr>
          <p:nvPr>
            <p:ph type="ftr" sz="quarter" idx="11"/>
          </p:nvPr>
        </p:nvSpPr>
        <p:spPr/>
        <p:txBody>
          <a:bodyPr/>
          <a:lstStyle>
            <a:extLst/>
          </a:lstStyle>
          <a:p>
            <a:endParaRPr lang="el-GR"/>
          </a:p>
        </p:txBody>
      </p:sp>
      <p:sp>
        <p:nvSpPr>
          <p:cNvPr id="6" name="Slide Number Placeholder 5"/>
          <p:cNvSpPr>
            <a:spLocks noGrp="1"/>
          </p:cNvSpPr>
          <p:nvPr>
            <p:ph type="sldNum" sz="quarter" idx="12"/>
          </p:nvPr>
        </p:nvSpPr>
        <p:spPr/>
        <p:txBody>
          <a:bodyPr/>
          <a:lstStyle>
            <a:extLst/>
          </a:lstStyle>
          <a:p>
            <a:fld id="{79F655F8-E87D-46D1-BAC6-3CFCB6DB5D3B}"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4DA110E-0CA6-4AEB-A22A-948BE96173F3}" type="datetimeFigureOut">
              <a:rPr lang="el-GR" smtClean="0"/>
              <a:pPr/>
              <a:t>29/2/2012</a:t>
            </a:fld>
            <a:endParaRPr lang="el-GR"/>
          </a:p>
        </p:txBody>
      </p:sp>
      <p:sp>
        <p:nvSpPr>
          <p:cNvPr id="5" name="Footer Placeholder 4"/>
          <p:cNvSpPr>
            <a:spLocks noGrp="1"/>
          </p:cNvSpPr>
          <p:nvPr>
            <p:ph type="ftr" sz="quarter" idx="11"/>
          </p:nvPr>
        </p:nvSpPr>
        <p:spPr/>
        <p:txBody>
          <a:bodyPr/>
          <a:lstStyle>
            <a:extLst/>
          </a:lstStyle>
          <a:p>
            <a:endParaRPr lang="el-GR"/>
          </a:p>
        </p:txBody>
      </p:sp>
      <p:sp>
        <p:nvSpPr>
          <p:cNvPr id="6" name="Slide Number Placeholder 5"/>
          <p:cNvSpPr>
            <a:spLocks noGrp="1"/>
          </p:cNvSpPr>
          <p:nvPr>
            <p:ph type="sldNum" sz="quarter" idx="12"/>
          </p:nvPr>
        </p:nvSpPr>
        <p:spPr/>
        <p:txBody>
          <a:bodyPr/>
          <a:lstStyle>
            <a:extLst/>
          </a:lstStyle>
          <a:p>
            <a:fld id="{79F655F8-E87D-46D1-BAC6-3CFCB6DB5D3B}" type="slidenum">
              <a:rPr lang="el-GR" smtClean="0"/>
              <a:pPr/>
              <a:t>‹#›</a:t>
            </a:fld>
            <a:endParaRPr lang="el-G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4DA110E-0CA6-4AEB-A22A-948BE96173F3}" type="datetimeFigureOut">
              <a:rPr lang="el-GR" smtClean="0"/>
              <a:pPr/>
              <a:t>29/2/2012</a:t>
            </a:fld>
            <a:endParaRPr lang="el-GR"/>
          </a:p>
        </p:txBody>
      </p:sp>
      <p:sp>
        <p:nvSpPr>
          <p:cNvPr id="5" name="Footer Placeholder 4"/>
          <p:cNvSpPr>
            <a:spLocks noGrp="1"/>
          </p:cNvSpPr>
          <p:nvPr>
            <p:ph type="ftr" sz="quarter" idx="11"/>
          </p:nvPr>
        </p:nvSpPr>
        <p:spPr/>
        <p:txBody>
          <a:bodyPr/>
          <a:lstStyle>
            <a:extLst/>
          </a:lstStyle>
          <a:p>
            <a:endParaRPr lang="el-GR"/>
          </a:p>
        </p:txBody>
      </p:sp>
      <p:sp>
        <p:nvSpPr>
          <p:cNvPr id="6" name="Slide Number Placeholder 5"/>
          <p:cNvSpPr>
            <a:spLocks noGrp="1"/>
          </p:cNvSpPr>
          <p:nvPr>
            <p:ph type="sldNum" sz="quarter" idx="12"/>
          </p:nvPr>
        </p:nvSpPr>
        <p:spPr/>
        <p:txBody>
          <a:bodyPr/>
          <a:lstStyle>
            <a:extLst/>
          </a:lstStyle>
          <a:p>
            <a:fld id="{79F655F8-E87D-46D1-BAC6-3CFCB6DB5D3B}" type="slidenum">
              <a:rPr lang="el-GR" smtClean="0"/>
              <a:pPr/>
              <a:t>‹#›</a:t>
            </a:fld>
            <a:endParaRPr lang="el-G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4DA110E-0CA6-4AEB-A22A-948BE96173F3}" type="datetimeFigureOut">
              <a:rPr lang="el-GR" smtClean="0"/>
              <a:pPr/>
              <a:t>29/2/2012</a:t>
            </a:fld>
            <a:endParaRPr lang="el-GR"/>
          </a:p>
        </p:txBody>
      </p:sp>
      <p:sp>
        <p:nvSpPr>
          <p:cNvPr id="6" name="Footer Placeholder 5"/>
          <p:cNvSpPr>
            <a:spLocks noGrp="1"/>
          </p:cNvSpPr>
          <p:nvPr>
            <p:ph type="ftr" sz="quarter" idx="11"/>
          </p:nvPr>
        </p:nvSpPr>
        <p:spPr/>
        <p:txBody>
          <a:bodyPr/>
          <a:lstStyle>
            <a:extLst/>
          </a:lstStyle>
          <a:p>
            <a:endParaRPr lang="el-GR"/>
          </a:p>
        </p:txBody>
      </p:sp>
      <p:sp>
        <p:nvSpPr>
          <p:cNvPr id="7" name="Slide Number Placeholder 6"/>
          <p:cNvSpPr>
            <a:spLocks noGrp="1"/>
          </p:cNvSpPr>
          <p:nvPr>
            <p:ph type="sldNum" sz="quarter" idx="12"/>
          </p:nvPr>
        </p:nvSpPr>
        <p:spPr/>
        <p:txBody>
          <a:bodyPr/>
          <a:lstStyle>
            <a:extLst/>
          </a:lstStyle>
          <a:p>
            <a:fld id="{79F655F8-E87D-46D1-BAC6-3CFCB6DB5D3B}" type="slidenum">
              <a:rPr lang="el-GR" smtClean="0"/>
              <a:pPr/>
              <a:t>‹#›</a:t>
            </a:fld>
            <a:endParaRPr lang="el-G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4DA110E-0CA6-4AEB-A22A-948BE96173F3}" type="datetimeFigureOut">
              <a:rPr lang="el-GR" smtClean="0"/>
              <a:pPr/>
              <a:t>29/2/2012</a:t>
            </a:fld>
            <a:endParaRPr lang="el-GR"/>
          </a:p>
        </p:txBody>
      </p:sp>
      <p:sp>
        <p:nvSpPr>
          <p:cNvPr id="8" name="Footer Placeholder 7"/>
          <p:cNvSpPr>
            <a:spLocks noGrp="1"/>
          </p:cNvSpPr>
          <p:nvPr>
            <p:ph type="ftr" sz="quarter" idx="11"/>
          </p:nvPr>
        </p:nvSpPr>
        <p:spPr/>
        <p:txBody>
          <a:bodyPr/>
          <a:lstStyle>
            <a:extLst/>
          </a:lstStyle>
          <a:p>
            <a:endParaRPr lang="el-GR"/>
          </a:p>
        </p:txBody>
      </p:sp>
      <p:sp>
        <p:nvSpPr>
          <p:cNvPr id="9" name="Slide Number Placeholder 8"/>
          <p:cNvSpPr>
            <a:spLocks noGrp="1"/>
          </p:cNvSpPr>
          <p:nvPr>
            <p:ph type="sldNum" sz="quarter" idx="12"/>
          </p:nvPr>
        </p:nvSpPr>
        <p:spPr/>
        <p:txBody>
          <a:bodyPr/>
          <a:lstStyle>
            <a:extLst/>
          </a:lstStyle>
          <a:p>
            <a:fld id="{79F655F8-E87D-46D1-BAC6-3CFCB6DB5D3B}"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C4DA110E-0CA6-4AEB-A22A-948BE96173F3}" type="datetimeFigureOut">
              <a:rPr lang="el-GR" smtClean="0"/>
              <a:pPr/>
              <a:t>29/2/2012</a:t>
            </a:fld>
            <a:endParaRPr lang="el-GR"/>
          </a:p>
        </p:txBody>
      </p:sp>
      <p:sp>
        <p:nvSpPr>
          <p:cNvPr id="4" name="Footer Placeholder 3"/>
          <p:cNvSpPr>
            <a:spLocks noGrp="1"/>
          </p:cNvSpPr>
          <p:nvPr>
            <p:ph type="ftr" sz="quarter" idx="11"/>
          </p:nvPr>
        </p:nvSpPr>
        <p:spPr/>
        <p:txBody>
          <a:bodyPr/>
          <a:lstStyle>
            <a:extLst/>
          </a:lstStyle>
          <a:p>
            <a:endParaRPr lang="el-GR"/>
          </a:p>
        </p:txBody>
      </p:sp>
      <p:sp>
        <p:nvSpPr>
          <p:cNvPr id="5" name="Slide Number Placeholder 4"/>
          <p:cNvSpPr>
            <a:spLocks noGrp="1"/>
          </p:cNvSpPr>
          <p:nvPr>
            <p:ph type="sldNum" sz="quarter" idx="12"/>
          </p:nvPr>
        </p:nvSpPr>
        <p:spPr/>
        <p:txBody>
          <a:bodyPr/>
          <a:lstStyle>
            <a:extLst/>
          </a:lstStyle>
          <a:p>
            <a:fld id="{79F655F8-E87D-46D1-BAC6-3CFCB6DB5D3B}" type="slidenum">
              <a:rPr lang="el-GR" smtClean="0"/>
              <a:pPr/>
              <a:t>‹#›</a:t>
            </a:fld>
            <a:endParaRPr lang="el-G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4DA110E-0CA6-4AEB-A22A-948BE96173F3}" type="datetimeFigureOut">
              <a:rPr lang="el-GR" smtClean="0"/>
              <a:pPr/>
              <a:t>29/2/2012</a:t>
            </a:fld>
            <a:endParaRPr lang="el-GR"/>
          </a:p>
        </p:txBody>
      </p:sp>
      <p:sp>
        <p:nvSpPr>
          <p:cNvPr id="3" name="Footer Placeholder 2"/>
          <p:cNvSpPr>
            <a:spLocks noGrp="1"/>
          </p:cNvSpPr>
          <p:nvPr>
            <p:ph type="ftr" sz="quarter" idx="11"/>
          </p:nvPr>
        </p:nvSpPr>
        <p:spPr/>
        <p:txBody>
          <a:bodyPr/>
          <a:lstStyle>
            <a:extLst/>
          </a:lstStyle>
          <a:p>
            <a:endParaRPr lang="el-GR"/>
          </a:p>
        </p:txBody>
      </p:sp>
      <p:sp>
        <p:nvSpPr>
          <p:cNvPr id="4" name="Slide Number Placeholder 3"/>
          <p:cNvSpPr>
            <a:spLocks noGrp="1"/>
          </p:cNvSpPr>
          <p:nvPr>
            <p:ph type="sldNum" sz="quarter" idx="12"/>
          </p:nvPr>
        </p:nvSpPr>
        <p:spPr/>
        <p:txBody>
          <a:bodyPr/>
          <a:lstStyle>
            <a:extLst/>
          </a:lstStyle>
          <a:p>
            <a:fld id="{79F655F8-E87D-46D1-BAC6-3CFCB6DB5D3B}"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C4DA110E-0CA6-4AEB-A22A-948BE96173F3}" type="datetimeFigureOut">
              <a:rPr lang="el-GR" smtClean="0"/>
              <a:pPr/>
              <a:t>29/2/2012</a:t>
            </a:fld>
            <a:endParaRPr lang="el-GR"/>
          </a:p>
        </p:txBody>
      </p:sp>
      <p:sp>
        <p:nvSpPr>
          <p:cNvPr id="6" name="Footer Placeholder 5"/>
          <p:cNvSpPr>
            <a:spLocks noGrp="1"/>
          </p:cNvSpPr>
          <p:nvPr>
            <p:ph type="ftr" sz="quarter" idx="11"/>
          </p:nvPr>
        </p:nvSpPr>
        <p:spPr/>
        <p:txBody>
          <a:bodyPr/>
          <a:lstStyle>
            <a:extLst/>
          </a:lstStyle>
          <a:p>
            <a:endParaRPr lang="el-GR"/>
          </a:p>
        </p:txBody>
      </p:sp>
      <p:sp>
        <p:nvSpPr>
          <p:cNvPr id="7" name="Slide Number Placeholder 6"/>
          <p:cNvSpPr>
            <a:spLocks noGrp="1"/>
          </p:cNvSpPr>
          <p:nvPr>
            <p:ph type="sldNum" sz="quarter" idx="12"/>
          </p:nvPr>
        </p:nvSpPr>
        <p:spPr/>
        <p:txBody>
          <a:bodyPr/>
          <a:lstStyle>
            <a:extLst/>
          </a:lstStyle>
          <a:p>
            <a:fld id="{79F655F8-E87D-46D1-BAC6-3CFCB6DB5D3B}"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C4DA110E-0CA6-4AEB-A22A-948BE96173F3}" type="datetimeFigureOut">
              <a:rPr lang="el-GR" smtClean="0"/>
              <a:pPr/>
              <a:t>29/2/2012</a:t>
            </a:fld>
            <a:endParaRPr lang="el-G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l-G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9F655F8-E87D-46D1-BAC6-3CFCB6DB5D3B}" type="slidenum">
              <a:rPr lang="el-GR" smtClean="0"/>
              <a:pPr/>
              <a:t>‹#›</a:t>
            </a:fld>
            <a:endParaRPr lang="el-G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4DA110E-0CA6-4AEB-A22A-948BE96173F3}" type="datetimeFigureOut">
              <a:rPr lang="el-GR" smtClean="0"/>
              <a:pPr/>
              <a:t>29/2/2012</a:t>
            </a:fld>
            <a:endParaRPr lang="el-G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l-G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9F655F8-E87D-46D1-BAC6-3CFCB6DB5D3B}"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80729"/>
            <a:ext cx="7772400" cy="2016223"/>
          </a:xfrm>
        </p:spPr>
        <p:txBody>
          <a:bodyPr/>
          <a:lstStyle/>
          <a:p>
            <a:r>
              <a:rPr lang="el-GR" dirty="0" smtClean="0"/>
              <a:t>Ισότητα στην Εργασία και Απασχόληση </a:t>
            </a:r>
            <a:endParaRPr lang="el-GR" dirty="0"/>
          </a:p>
        </p:txBody>
      </p:sp>
      <p:sp>
        <p:nvSpPr>
          <p:cNvPr id="3" name="Subtitle 2"/>
          <p:cNvSpPr>
            <a:spLocks noGrp="1"/>
          </p:cNvSpPr>
          <p:nvPr>
            <p:ph type="subTitle" idx="1"/>
          </p:nvPr>
        </p:nvSpPr>
        <p:spPr>
          <a:xfrm>
            <a:off x="1371600" y="3356992"/>
            <a:ext cx="6400800" cy="1656184"/>
          </a:xfrm>
        </p:spPr>
        <p:txBody>
          <a:bodyPr>
            <a:normAutofit/>
          </a:bodyPr>
          <a:lstStyle/>
          <a:p>
            <a:r>
              <a:rPr lang="el-GR" dirty="0" smtClean="0"/>
              <a:t>Τα Αποτελέσματα </a:t>
            </a:r>
          </a:p>
          <a:p>
            <a:r>
              <a:rPr lang="el-GR" dirty="0" smtClean="0"/>
              <a:t> </a:t>
            </a:r>
            <a:r>
              <a:rPr lang="el-GR" dirty="0" err="1" smtClean="0"/>
              <a:t>Παγκύπριας</a:t>
            </a:r>
            <a:r>
              <a:rPr lang="el-GR" dirty="0" smtClean="0"/>
              <a:t> Έρευνας </a:t>
            </a:r>
          </a:p>
          <a:p>
            <a:pPr algn="r"/>
            <a:r>
              <a:rPr lang="el-GR" b="1" dirty="0" smtClean="0"/>
              <a:t>Μάρτιος 2012</a:t>
            </a:r>
            <a:endParaRPr lang="el-GR"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srcRect/>
          <a:stretch>
            <a:fillRect/>
          </a:stretch>
        </p:blipFill>
        <p:spPr bwMode="auto">
          <a:xfrm>
            <a:off x="683568" y="332656"/>
            <a:ext cx="7776864" cy="6120680"/>
          </a:xfrm>
          <a:prstGeom prst="rect">
            <a:avLst/>
          </a:prstGeom>
          <a:noFill/>
          <a:ln w="9525">
            <a:noFill/>
            <a:miter lim="800000"/>
            <a:headEnd/>
            <a:tailEnd/>
          </a:ln>
        </p:spPr>
      </p:pic>
      <p:sp>
        <p:nvSpPr>
          <p:cNvPr id="2" name="Title 1"/>
          <p:cNvSpPr>
            <a:spLocks noGrp="1"/>
          </p:cNvSpPr>
          <p:nvPr>
            <p:ph type="title"/>
          </p:nvPr>
        </p:nvSpPr>
        <p:spPr>
          <a:xfrm>
            <a:off x="457200" y="274638"/>
            <a:ext cx="8229600" cy="58018"/>
          </a:xfrm>
        </p:spPr>
        <p:txBody>
          <a:bodyPr>
            <a:normAutofit fontScale="90000"/>
          </a:bodyPr>
          <a:lstStyle/>
          <a:p>
            <a:endParaRPr lang="el-G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cstate="print"/>
          <a:srcRect/>
          <a:stretch>
            <a:fillRect/>
          </a:stretch>
        </p:blipFill>
        <p:spPr bwMode="auto">
          <a:xfrm>
            <a:off x="683568" y="332656"/>
            <a:ext cx="8064896" cy="5544616"/>
          </a:xfrm>
          <a:prstGeom prst="rect">
            <a:avLst/>
          </a:prstGeom>
          <a:noFill/>
          <a:ln w="9525">
            <a:noFill/>
            <a:miter lim="800000"/>
            <a:headEnd/>
            <a:tailEnd/>
          </a:ln>
        </p:spPr>
      </p:pic>
      <p:sp>
        <p:nvSpPr>
          <p:cNvPr id="2" name="Title 1"/>
          <p:cNvSpPr>
            <a:spLocks noGrp="1"/>
          </p:cNvSpPr>
          <p:nvPr>
            <p:ph type="title"/>
          </p:nvPr>
        </p:nvSpPr>
        <p:spPr>
          <a:xfrm>
            <a:off x="457200" y="274638"/>
            <a:ext cx="8229600" cy="58018"/>
          </a:xfrm>
        </p:spPr>
        <p:txBody>
          <a:bodyPr>
            <a:normAutofit fontScale="90000"/>
          </a:bodyPr>
          <a:lstStyle/>
          <a:p>
            <a:endParaRPr lang="el-G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srcRect/>
          <a:stretch>
            <a:fillRect/>
          </a:stretch>
        </p:blipFill>
        <p:spPr bwMode="auto">
          <a:xfrm>
            <a:off x="899592" y="476672"/>
            <a:ext cx="7704856" cy="5760640"/>
          </a:xfrm>
          <a:prstGeom prst="rect">
            <a:avLst/>
          </a:prstGeom>
          <a:noFill/>
          <a:ln w="9525">
            <a:noFill/>
            <a:miter lim="800000"/>
            <a:headEnd/>
            <a:tailEnd/>
          </a:ln>
        </p:spPr>
      </p:pic>
      <p:sp>
        <p:nvSpPr>
          <p:cNvPr id="2" name="Title 1"/>
          <p:cNvSpPr>
            <a:spLocks noGrp="1"/>
          </p:cNvSpPr>
          <p:nvPr>
            <p:ph type="title"/>
          </p:nvPr>
        </p:nvSpPr>
        <p:spPr>
          <a:xfrm>
            <a:off x="457200" y="274638"/>
            <a:ext cx="8229600" cy="58018"/>
          </a:xfrm>
        </p:spPr>
        <p:txBody>
          <a:bodyPr>
            <a:normAutofit fontScale="90000"/>
          </a:bodyPr>
          <a:lstStyle/>
          <a:p>
            <a:endParaRPr lang="el-G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p:cNvPicPr>
            <a:picLocks noGrp="1" noChangeAspect="1" noChangeArrowheads="1"/>
          </p:cNvPicPr>
          <p:nvPr>
            <p:ph idx="1"/>
          </p:nvPr>
        </p:nvPicPr>
        <p:blipFill>
          <a:blip r:embed="rId2" cstate="print"/>
          <a:srcRect/>
          <a:stretch>
            <a:fillRect/>
          </a:stretch>
        </p:blipFill>
        <p:spPr bwMode="auto">
          <a:xfrm>
            <a:off x="755576" y="548680"/>
            <a:ext cx="7848872" cy="5544616"/>
          </a:xfrm>
          <a:prstGeom prst="rect">
            <a:avLst/>
          </a:prstGeom>
          <a:noFill/>
          <a:ln w="9525">
            <a:noFill/>
            <a:miter lim="800000"/>
            <a:headEnd/>
            <a:tailEnd/>
          </a:ln>
        </p:spPr>
      </p:pic>
      <p:sp>
        <p:nvSpPr>
          <p:cNvPr id="2" name="Title 1"/>
          <p:cNvSpPr>
            <a:spLocks noGrp="1"/>
          </p:cNvSpPr>
          <p:nvPr>
            <p:ph type="title"/>
          </p:nvPr>
        </p:nvSpPr>
        <p:spPr>
          <a:xfrm flipV="1">
            <a:off x="457200" y="228919"/>
            <a:ext cx="8229600" cy="45719"/>
          </a:xfrm>
        </p:spPr>
        <p:txBody>
          <a:bodyPr>
            <a:normAutofit fontScale="90000"/>
          </a:bodyPr>
          <a:lstStyle/>
          <a:p>
            <a:endParaRPr lang="el-G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p:cNvPicPr>
            <a:picLocks noGrp="1" noChangeAspect="1" noChangeArrowheads="1"/>
          </p:cNvPicPr>
          <p:nvPr>
            <p:ph idx="1"/>
          </p:nvPr>
        </p:nvPicPr>
        <p:blipFill>
          <a:blip r:embed="rId2" cstate="print"/>
          <a:srcRect/>
          <a:stretch>
            <a:fillRect/>
          </a:stretch>
        </p:blipFill>
        <p:spPr bwMode="auto">
          <a:xfrm>
            <a:off x="827584" y="548680"/>
            <a:ext cx="7920880" cy="5688632"/>
          </a:xfrm>
          <a:prstGeom prst="rect">
            <a:avLst/>
          </a:prstGeom>
          <a:noFill/>
          <a:ln w="9525">
            <a:noFill/>
            <a:miter lim="800000"/>
            <a:headEnd/>
            <a:tailEnd/>
          </a:ln>
        </p:spPr>
      </p:pic>
      <p:sp>
        <p:nvSpPr>
          <p:cNvPr id="2" name="Title 1"/>
          <p:cNvSpPr>
            <a:spLocks noGrp="1"/>
          </p:cNvSpPr>
          <p:nvPr>
            <p:ph type="title"/>
          </p:nvPr>
        </p:nvSpPr>
        <p:spPr>
          <a:xfrm flipV="1">
            <a:off x="457200" y="228919"/>
            <a:ext cx="8229600" cy="45719"/>
          </a:xfrm>
        </p:spPr>
        <p:txBody>
          <a:bodyPr>
            <a:normAutofit fontScale="90000"/>
          </a:bodyPr>
          <a:lstStyle/>
          <a:p>
            <a:endParaRPr lang="el-G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fontScale="77500" lnSpcReduction="20000"/>
          </a:bodyPr>
          <a:lstStyle/>
          <a:p>
            <a:pPr lvl="0"/>
            <a:endParaRPr lang="el-GR" b="1" dirty="0" smtClean="0"/>
          </a:p>
          <a:p>
            <a:pPr lvl="0">
              <a:buFont typeface="Wingdings" pitchFamily="2" charset="2"/>
              <a:buChar char="Ø"/>
            </a:pPr>
            <a:r>
              <a:rPr lang="el-GR" b="1" dirty="0" smtClean="0"/>
              <a:t>Επιτροπή Ισότητας των Φύλων στην Απασχόληση και Επαγγελματική Εκπαίδευση και Κώδικας Σεξουαλικής Παρενόχλησης </a:t>
            </a:r>
            <a:endParaRPr lang="el-GR" dirty="0" smtClean="0"/>
          </a:p>
          <a:p>
            <a:r>
              <a:rPr lang="el-GR" dirty="0" smtClean="0"/>
              <a:t>Οι συμμετέχοντες στην έρευνα ρωτήθηκαν κατά πόσο γνωρίζουν </a:t>
            </a:r>
            <a:r>
              <a:rPr lang="el-GR" b="1" dirty="0" smtClean="0"/>
              <a:t>τι είναι </a:t>
            </a:r>
            <a:r>
              <a:rPr lang="el-GR" dirty="0" smtClean="0"/>
              <a:t>και </a:t>
            </a:r>
            <a:r>
              <a:rPr lang="el-GR" b="1" dirty="0" smtClean="0"/>
              <a:t>τι κάνει </a:t>
            </a:r>
            <a:r>
              <a:rPr lang="el-GR" dirty="0" smtClean="0"/>
              <a:t>η Επιτροπή Ισότητας των Φύλων (ΕΙΦ). </a:t>
            </a:r>
          </a:p>
          <a:p>
            <a:endParaRPr lang="el-GR" dirty="0" smtClean="0"/>
          </a:p>
          <a:p>
            <a:r>
              <a:rPr lang="el-GR" dirty="0" smtClean="0"/>
              <a:t>Το ποσοστό του έγκυρου δείγματος (1506) που απάντησε θετικά ανέρχεται στο </a:t>
            </a:r>
            <a:r>
              <a:rPr lang="el-GR" sz="3800" b="1" dirty="0" smtClean="0"/>
              <a:t>36,2%. </a:t>
            </a:r>
            <a:r>
              <a:rPr lang="el-GR" dirty="0" smtClean="0"/>
              <a:t>Από το σύνολο των γυναικών του δείγματος μόνο το </a:t>
            </a:r>
            <a:r>
              <a:rPr lang="el-GR" b="1" dirty="0" smtClean="0"/>
              <a:t>35.7</a:t>
            </a:r>
            <a:r>
              <a:rPr lang="el-GR" dirty="0" smtClean="0"/>
              <a:t>% γνωρίζει την ΕΙΦ, ενώ αντίστοιχο ποσοστό παρατηρείται και στους άντρες (</a:t>
            </a:r>
            <a:r>
              <a:rPr lang="el-GR" b="1" dirty="0" smtClean="0"/>
              <a:t>36%</a:t>
            </a:r>
            <a:r>
              <a:rPr lang="el-GR" dirty="0" smtClean="0"/>
              <a:t>). </a:t>
            </a:r>
          </a:p>
          <a:p>
            <a:pPr>
              <a:buNone/>
            </a:pPr>
            <a:r>
              <a:rPr lang="el-GR" dirty="0" smtClean="0"/>
              <a:t> </a:t>
            </a:r>
          </a:p>
          <a:p>
            <a:r>
              <a:rPr lang="el-GR" dirty="0" smtClean="0"/>
              <a:t>Το 25.3% των αντρών ιδιοκτητών αλλά και των διευθυντών μιας επιχείρησης ανέφεραν ότι έχουν </a:t>
            </a:r>
            <a:r>
              <a:rPr lang="el-GR" b="1" dirty="0" smtClean="0"/>
              <a:t>τον Κώδικα Σεξουαλικής Παρενόχλησης </a:t>
            </a:r>
            <a:r>
              <a:rPr lang="el-GR" dirty="0" smtClean="0"/>
              <a:t>στην επιχείρηση τους, ενώ το αντίστοιχο ποσοστό των γυναικών ήταν 13,3%. </a:t>
            </a:r>
          </a:p>
          <a:p>
            <a:endParaRPr lang="el-GR" dirty="0" smtClean="0"/>
          </a:p>
          <a:p>
            <a:endParaRPr lang="el-GR" dirty="0"/>
          </a:p>
        </p:txBody>
      </p:sp>
      <p:sp>
        <p:nvSpPr>
          <p:cNvPr id="2" name="Title 1"/>
          <p:cNvSpPr>
            <a:spLocks noGrp="1"/>
          </p:cNvSpPr>
          <p:nvPr>
            <p:ph type="title"/>
          </p:nvPr>
        </p:nvSpPr>
        <p:spPr>
          <a:xfrm>
            <a:off x="457200" y="274638"/>
            <a:ext cx="8229600" cy="58018"/>
          </a:xfrm>
        </p:spPr>
        <p:txBody>
          <a:bodyPr>
            <a:normAutofit fontScale="90000"/>
          </a:bodyPr>
          <a:lstStyle/>
          <a:p>
            <a:endParaRPr lang="el-G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lstStyle/>
          <a:p>
            <a:pPr algn="ctr">
              <a:buNone/>
            </a:pPr>
            <a:endParaRPr lang="el-GR" sz="4000" b="1" dirty="0" smtClean="0"/>
          </a:p>
          <a:p>
            <a:pPr algn="ctr">
              <a:buNone/>
            </a:pPr>
            <a:endParaRPr lang="el-GR" sz="4000" b="1" dirty="0" smtClean="0"/>
          </a:p>
          <a:p>
            <a:pPr algn="ctr">
              <a:buNone/>
            </a:pPr>
            <a:r>
              <a:rPr lang="el-GR" sz="4000" b="1" dirty="0" smtClean="0"/>
              <a:t>ΠΑΡΑΓΟΝΤΙΚΗ ΑΝΑΛΥΣΗ- ΤΑΣΕΙΣ ΚΑΙ ΣΤΕΡΕΟΤΥΠΑ</a:t>
            </a:r>
          </a:p>
          <a:p>
            <a:pPr algn="ctr">
              <a:buNone/>
            </a:pPr>
            <a:endParaRPr lang="el-GR" sz="4000" b="1" dirty="0" smtClean="0"/>
          </a:p>
          <a:p>
            <a:endParaRPr lang="el-GR" dirty="0"/>
          </a:p>
        </p:txBody>
      </p:sp>
      <p:sp>
        <p:nvSpPr>
          <p:cNvPr id="2" name="Title 1"/>
          <p:cNvSpPr>
            <a:spLocks noGrp="1"/>
          </p:cNvSpPr>
          <p:nvPr>
            <p:ph type="title"/>
          </p:nvPr>
        </p:nvSpPr>
        <p:spPr>
          <a:xfrm>
            <a:off x="457200" y="274638"/>
            <a:ext cx="8229600" cy="58018"/>
          </a:xfrm>
        </p:spPr>
        <p:txBody>
          <a:bodyPr>
            <a:normAutofit fontScale="90000"/>
          </a:bodyPr>
          <a:lstStyle/>
          <a:p>
            <a:endParaRPr lang="el-G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a:bodyPr>
          <a:lstStyle/>
          <a:p>
            <a:pPr lvl="0" algn="ctr"/>
            <a:endParaRPr lang="el-GR" dirty="0" smtClean="0"/>
          </a:p>
          <a:p>
            <a:pPr lvl="0" algn="ctr">
              <a:buNone/>
            </a:pPr>
            <a:r>
              <a:rPr lang="el-GR" b="1" dirty="0" smtClean="0"/>
              <a:t>ΤΑΣΕΙΣ ΚΑΙ ΣΤΕΡΕΟΤΥΠΑ</a:t>
            </a:r>
          </a:p>
          <a:p>
            <a:r>
              <a:rPr lang="el-GR" dirty="0" smtClean="0"/>
              <a:t>Το Ερωτηματολόγιο της έρευνας ζητούσε από τους συμμετέχοντες να διατυπώσουν το βαθμό συμφωνίας ή διαφωνίας τους με 72 δηλώσεις (Κλίμακα από 1-5) </a:t>
            </a:r>
            <a:r>
              <a:rPr lang="en-GB" dirty="0" smtClean="0"/>
              <a:t> </a:t>
            </a:r>
            <a:endParaRPr lang="el-GR" dirty="0" smtClean="0"/>
          </a:p>
          <a:p>
            <a:r>
              <a:rPr lang="el-GR" dirty="0" smtClean="0"/>
              <a:t>Οι δηλώσεις: </a:t>
            </a:r>
            <a:r>
              <a:rPr lang="el-GR" b="1" dirty="0" smtClean="0"/>
              <a:t>Αντιλήψεις των Κυπρίων εργαζόμενων για την Ισότητα Αντρών και Γυναικών στην Εργασία και Απασχόληση </a:t>
            </a:r>
          </a:p>
          <a:p>
            <a:pPr>
              <a:buNone/>
            </a:pPr>
            <a:r>
              <a:rPr lang="el-GR" dirty="0" smtClean="0"/>
              <a:t> </a:t>
            </a:r>
            <a:endParaRPr lang="el-GR" dirty="0"/>
          </a:p>
        </p:txBody>
      </p:sp>
      <p:sp>
        <p:nvSpPr>
          <p:cNvPr id="2" name="Title 1"/>
          <p:cNvSpPr>
            <a:spLocks noGrp="1"/>
          </p:cNvSpPr>
          <p:nvPr>
            <p:ph type="title"/>
          </p:nvPr>
        </p:nvSpPr>
        <p:spPr>
          <a:xfrm>
            <a:off x="457200" y="274638"/>
            <a:ext cx="8229600" cy="130026"/>
          </a:xfrm>
        </p:spPr>
        <p:txBody>
          <a:bodyPr>
            <a:normAutofit fontScale="90000"/>
          </a:bodyPr>
          <a:lstStyle/>
          <a:p>
            <a:endParaRPr lang="el-G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865515"/>
          </a:xfrm>
        </p:spPr>
        <p:txBody>
          <a:bodyPr>
            <a:normAutofit/>
          </a:bodyPr>
          <a:lstStyle/>
          <a:p>
            <a:endParaRPr lang="en-GB" dirty="0" smtClean="0"/>
          </a:p>
          <a:p>
            <a:r>
              <a:rPr lang="el-GR" dirty="0" smtClean="0"/>
              <a:t>Η παραγοντική ανάλυση ανέδειξε οκτώ (8) παράγοντες με υψηλή και ικανοποιητική εσωτερική αξιοπιστία </a:t>
            </a:r>
          </a:p>
          <a:p>
            <a:pPr>
              <a:buNone/>
            </a:pPr>
            <a:r>
              <a:rPr lang="el-GR" dirty="0" smtClean="0"/>
              <a:t>    </a:t>
            </a:r>
            <a:r>
              <a:rPr lang="el-GR" sz="2000" dirty="0" smtClean="0"/>
              <a:t>(</a:t>
            </a:r>
            <a:r>
              <a:rPr lang="en-US" sz="2000" dirty="0" err="1" smtClean="0"/>
              <a:t>Cronbach</a:t>
            </a:r>
            <a:r>
              <a:rPr lang="el-GR" sz="2000" dirty="0" smtClean="0"/>
              <a:t>’</a:t>
            </a:r>
            <a:r>
              <a:rPr lang="en-US" sz="2000" dirty="0" smtClean="0"/>
              <a:t>s alpha </a:t>
            </a:r>
            <a:r>
              <a:rPr lang="el-GR" sz="2000" dirty="0" smtClean="0"/>
              <a:t>από 0.83 μέχρι 0.94 για τους 5 πρώτους παράγοντες και 0.79 για τους άλλους 3) </a:t>
            </a:r>
          </a:p>
          <a:p>
            <a:pPr>
              <a:buNone/>
            </a:pPr>
            <a:endParaRPr lang="el-GR" dirty="0" smtClean="0"/>
          </a:p>
          <a:p>
            <a:r>
              <a:rPr lang="el-GR" b="1" dirty="0" smtClean="0"/>
              <a:t>Παράγοντες= Στερεοτυπικές αντιλήψεις </a:t>
            </a:r>
            <a:r>
              <a:rPr lang="el-GR" dirty="0" smtClean="0"/>
              <a:t>= Γενικευμένες απόψεις-προκαταλήψεις εις βάρος ομάδων του πληθυσμού</a:t>
            </a:r>
          </a:p>
          <a:p>
            <a:endParaRPr lang="el-GR" dirty="0" smtClean="0"/>
          </a:p>
        </p:txBody>
      </p:sp>
      <p:sp>
        <p:nvSpPr>
          <p:cNvPr id="2" name="Title 1"/>
          <p:cNvSpPr>
            <a:spLocks noGrp="1"/>
          </p:cNvSpPr>
          <p:nvPr>
            <p:ph type="title"/>
          </p:nvPr>
        </p:nvSpPr>
        <p:spPr>
          <a:xfrm flipV="1">
            <a:off x="457200" y="228919"/>
            <a:ext cx="8229600" cy="45719"/>
          </a:xfrm>
        </p:spPr>
        <p:txBody>
          <a:bodyPr>
            <a:normAutofit fontScale="90000"/>
          </a:bodyPr>
          <a:lstStyle/>
          <a:p>
            <a:endParaRPr lang="el-G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fontScale="85000" lnSpcReduction="20000"/>
          </a:bodyPr>
          <a:lstStyle/>
          <a:p>
            <a:pPr algn="ctr">
              <a:buNone/>
            </a:pPr>
            <a:r>
              <a:rPr lang="el-GR" sz="4600" b="1" dirty="0" smtClean="0"/>
              <a:t>ΣΤΕΡΕΟΤΥΠΑ</a:t>
            </a:r>
          </a:p>
          <a:p>
            <a:endParaRPr lang="el-GR" dirty="0" smtClean="0"/>
          </a:p>
          <a:p>
            <a:pPr lvl="0"/>
            <a:r>
              <a:rPr lang="el-GR" i="1" dirty="0" smtClean="0"/>
              <a:t>Ανωτερότητα αντρών στον χώρο εργασίας</a:t>
            </a:r>
            <a:endParaRPr lang="el-GR" dirty="0" smtClean="0"/>
          </a:p>
          <a:p>
            <a:pPr lvl="0"/>
            <a:r>
              <a:rPr lang="el-GR" i="1" dirty="0" smtClean="0"/>
              <a:t>Αποδοχή εργασιακών ανισοτήτων εις βάρος των γυναικών  και ενοχοποίηση της γυναίκας</a:t>
            </a:r>
            <a:endParaRPr lang="el-GR" dirty="0" smtClean="0"/>
          </a:p>
          <a:p>
            <a:pPr lvl="0"/>
            <a:r>
              <a:rPr lang="el-GR" i="1" dirty="0" smtClean="0"/>
              <a:t>Προτίμηση ευπαρουσίαστων ατόμων χωρίς οικογενειακές υποχρεώσεις</a:t>
            </a:r>
            <a:endParaRPr lang="el-GR" dirty="0" smtClean="0"/>
          </a:p>
          <a:p>
            <a:pPr lvl="0"/>
            <a:r>
              <a:rPr lang="el-GR" i="1" dirty="0" smtClean="0"/>
              <a:t>Ηλικιακός ρατσισμός εις βάρος ατόμων &gt;40 ετών</a:t>
            </a:r>
            <a:endParaRPr lang="el-GR" dirty="0" smtClean="0"/>
          </a:p>
          <a:p>
            <a:pPr lvl="0"/>
            <a:r>
              <a:rPr lang="el-GR" i="1" dirty="0" smtClean="0"/>
              <a:t>Ανισότητα ευκαιριών και συνθηκών εργασίας υπέρ των αντρών  </a:t>
            </a:r>
            <a:endParaRPr lang="el-GR" dirty="0" smtClean="0"/>
          </a:p>
          <a:p>
            <a:pPr lvl="0"/>
            <a:r>
              <a:rPr lang="el-GR" i="1" dirty="0" smtClean="0"/>
              <a:t>Ρατσισμός εις βάρος των «άλλων» (ατόμων με διαφορετική εθνικότητα/φυλή και αποκλίνουσες σεξουαλικές προτιμήσεις)</a:t>
            </a:r>
            <a:endParaRPr lang="el-GR" dirty="0" smtClean="0"/>
          </a:p>
          <a:p>
            <a:pPr lvl="0"/>
            <a:r>
              <a:rPr lang="el-GR" i="1" dirty="0" smtClean="0"/>
              <a:t>Ηλικιακός ρατσισμός εις βάρος νέων ατόμων (&lt;40 ετών) </a:t>
            </a:r>
            <a:endParaRPr lang="el-GR" dirty="0" smtClean="0"/>
          </a:p>
          <a:p>
            <a:pPr lvl="0"/>
            <a:r>
              <a:rPr lang="el-GR" i="1" dirty="0" smtClean="0"/>
              <a:t>Διάκριση σε  αντρικά/γυναικεία επαγγέλματα</a:t>
            </a:r>
            <a:endParaRPr lang="el-GR" dirty="0" smtClean="0"/>
          </a:p>
          <a:p>
            <a:endParaRPr lang="el-GR" dirty="0" smtClean="0"/>
          </a:p>
          <a:p>
            <a:endParaRPr lang="el-GR" dirty="0"/>
          </a:p>
        </p:txBody>
      </p:sp>
      <p:sp>
        <p:nvSpPr>
          <p:cNvPr id="2" name="Title 1"/>
          <p:cNvSpPr>
            <a:spLocks noGrp="1"/>
          </p:cNvSpPr>
          <p:nvPr>
            <p:ph type="title"/>
          </p:nvPr>
        </p:nvSpPr>
        <p:spPr>
          <a:xfrm>
            <a:off x="457200" y="274638"/>
            <a:ext cx="8229600" cy="58018"/>
          </a:xfrm>
        </p:spPr>
        <p:txBody>
          <a:bodyPr>
            <a:normAutofit fontScale="90000"/>
          </a:bodyPr>
          <a:lstStyle/>
          <a:p>
            <a:endParaRPr lang="el-G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lnSpcReduction="10000"/>
          </a:bodyPr>
          <a:lstStyle/>
          <a:p>
            <a:pPr algn="ctr">
              <a:buNone/>
            </a:pPr>
            <a:r>
              <a:rPr lang="el-GR" dirty="0" smtClean="0"/>
              <a:t>Η ΤΑΥΤΟΤΗΤΑ ΤΗΣ ΕΡΕΥΝΑΣ</a:t>
            </a:r>
          </a:p>
          <a:p>
            <a:pPr>
              <a:buNone/>
            </a:pPr>
            <a:r>
              <a:rPr lang="el-GR" dirty="0" smtClean="0"/>
              <a:t>- </a:t>
            </a:r>
            <a:r>
              <a:rPr lang="el-GR" b="1" dirty="0" smtClean="0"/>
              <a:t>ΑΝΑΘΕΤΟΥΣΑ ΑΡΧΗ</a:t>
            </a:r>
            <a:r>
              <a:rPr lang="el-GR" dirty="0" smtClean="0"/>
              <a:t>: Επιτροπή Ισότητας </a:t>
            </a:r>
            <a:r>
              <a:rPr lang="el-GR" dirty="0" smtClean="0"/>
              <a:t>των </a:t>
            </a:r>
            <a:r>
              <a:rPr lang="el-GR" dirty="0" smtClean="0"/>
              <a:t>Φύλων </a:t>
            </a:r>
            <a:r>
              <a:rPr lang="el-GR" dirty="0" smtClean="0"/>
              <a:t>στην </a:t>
            </a:r>
            <a:r>
              <a:rPr lang="el-GR" dirty="0" smtClean="0"/>
              <a:t>Απασχόληση και Επαγγελματική Εκπαίδευση</a:t>
            </a:r>
            <a:endParaRPr lang="el-GR" dirty="0" smtClean="0"/>
          </a:p>
          <a:p>
            <a:pPr>
              <a:buFontTx/>
              <a:buChar char="-"/>
            </a:pPr>
            <a:r>
              <a:rPr lang="el-GR" b="1" dirty="0" smtClean="0"/>
              <a:t>ΦΟΡΕΑΣ </a:t>
            </a:r>
            <a:r>
              <a:rPr lang="el-GR" dirty="0" smtClean="0"/>
              <a:t>: Έδρα ΟΥΝΕΣΚΟ για την Ισότητα των Φύλων και την Ενδυνάμωση των Γυναικών</a:t>
            </a:r>
          </a:p>
          <a:p>
            <a:pPr>
              <a:buFontTx/>
              <a:buChar char="-"/>
            </a:pPr>
            <a:r>
              <a:rPr lang="el-GR" u="sng" dirty="0" smtClean="0"/>
              <a:t>Περίοδος διεξαγωγής</a:t>
            </a:r>
            <a:r>
              <a:rPr lang="el-GR" dirty="0" smtClean="0"/>
              <a:t>: Οκτώβριος 201</a:t>
            </a:r>
            <a:r>
              <a:rPr lang="en-GB" dirty="0" smtClean="0"/>
              <a:t>1</a:t>
            </a:r>
            <a:r>
              <a:rPr lang="el-GR" dirty="0" smtClean="0"/>
              <a:t>- Φεβρουάριος 2012</a:t>
            </a:r>
          </a:p>
          <a:p>
            <a:pPr>
              <a:buFontTx/>
              <a:buChar char="-"/>
            </a:pPr>
            <a:r>
              <a:rPr lang="el-GR" u="sng" dirty="0" smtClean="0"/>
              <a:t>Πληθυσμός:</a:t>
            </a:r>
            <a:r>
              <a:rPr lang="el-GR" dirty="0" smtClean="0"/>
              <a:t> Οι εργαζόμενοι στον ιδιωτικό και δημόσιο τομέα στην Κύπρο</a:t>
            </a:r>
          </a:p>
          <a:p>
            <a:pPr>
              <a:buFontTx/>
              <a:buChar char="-"/>
            </a:pPr>
            <a:r>
              <a:rPr lang="el-GR" u="sng" dirty="0" smtClean="0"/>
              <a:t>Δείγμα: </a:t>
            </a:r>
            <a:r>
              <a:rPr lang="en-GB" u="sng" dirty="0" smtClean="0"/>
              <a:t>1500 </a:t>
            </a:r>
            <a:r>
              <a:rPr lang="el-GR" u="sng" dirty="0" smtClean="0"/>
              <a:t>άτομα:860 Γυναίκες, 650 Άνδρες    </a:t>
            </a:r>
            <a:endParaRPr lang="el-GR" u="sng" dirty="0"/>
          </a:p>
        </p:txBody>
      </p:sp>
      <p:sp>
        <p:nvSpPr>
          <p:cNvPr id="2" name="Title 1"/>
          <p:cNvSpPr>
            <a:spLocks noGrp="1"/>
          </p:cNvSpPr>
          <p:nvPr>
            <p:ph type="title"/>
          </p:nvPr>
        </p:nvSpPr>
        <p:spPr>
          <a:xfrm>
            <a:off x="457200" y="274638"/>
            <a:ext cx="8229600" cy="58018"/>
          </a:xfrm>
        </p:spPr>
        <p:txBody>
          <a:bodyPr>
            <a:normAutofit fontScale="90000"/>
          </a:bodyPr>
          <a:lstStyle/>
          <a:p>
            <a:endParaRPr lang="el-G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p:cNvPicPr>
            <a:picLocks noGrp="1" noChangeAspect="1" noChangeArrowheads="1"/>
          </p:cNvPicPr>
          <p:nvPr>
            <p:ph idx="1"/>
          </p:nvPr>
        </p:nvPicPr>
        <p:blipFill>
          <a:blip r:embed="rId2" cstate="print"/>
          <a:srcRect/>
          <a:stretch>
            <a:fillRect/>
          </a:stretch>
        </p:blipFill>
        <p:spPr bwMode="auto">
          <a:xfrm>
            <a:off x="539552" y="548680"/>
            <a:ext cx="8280920" cy="5328592"/>
          </a:xfrm>
          <a:prstGeom prst="rect">
            <a:avLst/>
          </a:prstGeom>
          <a:noFill/>
          <a:ln w="9525">
            <a:noFill/>
            <a:miter lim="800000"/>
            <a:headEnd/>
            <a:tailEnd/>
          </a:ln>
        </p:spPr>
      </p:pic>
      <p:sp>
        <p:nvSpPr>
          <p:cNvPr id="2" name="Title 1"/>
          <p:cNvSpPr>
            <a:spLocks noGrp="1"/>
          </p:cNvSpPr>
          <p:nvPr>
            <p:ph type="title"/>
          </p:nvPr>
        </p:nvSpPr>
        <p:spPr>
          <a:xfrm>
            <a:off x="457200" y="274638"/>
            <a:ext cx="8229600" cy="130026"/>
          </a:xfrm>
        </p:spPr>
        <p:txBody>
          <a:bodyPr>
            <a:normAutofit fontScale="90000"/>
          </a:bodyPr>
          <a:lstStyle/>
          <a:p>
            <a:endParaRPr lang="el-G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a:ln>
            <a:solidFill>
              <a:schemeClr val="accent1"/>
            </a:solidFill>
          </a:ln>
        </p:spPr>
        <p:txBody>
          <a:bodyPr>
            <a:normAutofit fontScale="62500" lnSpcReduction="20000"/>
          </a:bodyPr>
          <a:lstStyle/>
          <a:p>
            <a:pPr lvl="0" algn="ctr">
              <a:buNone/>
            </a:pPr>
            <a:r>
              <a:rPr lang="el-GR" sz="5100" b="1" i="1" dirty="0" smtClean="0"/>
              <a:t>Ανωτερότητα αντρών στον χώρο εργασίας</a:t>
            </a:r>
          </a:p>
          <a:p>
            <a:r>
              <a:rPr lang="el-GR" b="1" dirty="0" smtClean="0"/>
              <a:t>Οι άντρες είναι καλύτεροι από τις γυναίκες σε θέσεις λήψης αποφάσεων</a:t>
            </a:r>
          </a:p>
          <a:p>
            <a:r>
              <a:rPr lang="el-GR" b="1" dirty="0" smtClean="0"/>
              <a:t>Οι γυναίκες αποδίδουν καλύτερα σε θέσεις λιγότερο απαιτητικές</a:t>
            </a:r>
          </a:p>
          <a:p>
            <a:r>
              <a:rPr lang="el-GR" dirty="0" smtClean="0"/>
              <a:t>Οι γυναίκες υπερτερούν στην επικοινωνία και γι αυτό τους αξίζουν θέσεις όπως δακτυλογράφου γραμματέως και γενικά βοηθητικού διαχειριστικού προσωπικού.</a:t>
            </a:r>
          </a:p>
          <a:p>
            <a:r>
              <a:rPr lang="el-GR" dirty="0" smtClean="0"/>
              <a:t>Ο άντρας πρέπει </a:t>
            </a:r>
            <a:r>
              <a:rPr lang="el-GR" b="1" dirty="0" smtClean="0"/>
              <a:t>να δίνει προτεραιότητα στην προσπάθεια για κατάκτηση υψηλά αμειβόμενης θέσης στην καριέρα του</a:t>
            </a:r>
          </a:p>
          <a:p>
            <a:r>
              <a:rPr lang="el-GR" dirty="0" smtClean="0"/>
              <a:t>Πιστεύω ότι η γυναίκα </a:t>
            </a:r>
            <a:r>
              <a:rPr lang="el-GR" b="1" dirty="0" smtClean="0"/>
              <a:t>δεν διαθέτει </a:t>
            </a:r>
            <a:r>
              <a:rPr lang="el-GR" dirty="0" smtClean="0"/>
              <a:t>όλες εκείνες τις ψυχικές αντοχές και δυνάμεις που απαιτούνται για την ορθή και αποτελεσματική διαχείριση των θεμάτων μιας υψηλόβαθμης θέσης.</a:t>
            </a:r>
          </a:p>
          <a:p>
            <a:r>
              <a:rPr lang="el-GR" b="1" dirty="0" smtClean="0"/>
              <a:t>Ο άντρας είναι αυτός που πρέπει να αναλαμβάνει τα έξοδα της οικογένειας</a:t>
            </a:r>
          </a:p>
          <a:p>
            <a:r>
              <a:rPr lang="el-GR" b="1" dirty="0" smtClean="0"/>
              <a:t>Οι γυναίκες ανήκουν στην οικογένεια, ενώ οι άντρες στον κόσμο εργασίας</a:t>
            </a:r>
          </a:p>
          <a:p>
            <a:r>
              <a:rPr lang="el-GR" dirty="0" smtClean="0"/>
              <a:t>Πιστεύω ότι </a:t>
            </a:r>
            <a:r>
              <a:rPr lang="el-GR" b="1" dirty="0" smtClean="0"/>
              <a:t>η γυναίκα πρέπει να δίνει προτεραιότητα στη δημιουργία οικογένειας και στην ικανοποίηση των υποχρεώσεων που αυτή δημιουργεί.</a:t>
            </a:r>
          </a:p>
          <a:p>
            <a:pPr>
              <a:buNone/>
            </a:pPr>
            <a:endParaRPr lang="el-GR" dirty="0" smtClean="0"/>
          </a:p>
          <a:p>
            <a:endParaRPr lang="el-GR" dirty="0" smtClean="0"/>
          </a:p>
        </p:txBody>
      </p:sp>
      <p:sp>
        <p:nvSpPr>
          <p:cNvPr id="2" name="Title 1"/>
          <p:cNvSpPr>
            <a:spLocks noGrp="1"/>
          </p:cNvSpPr>
          <p:nvPr>
            <p:ph type="title"/>
          </p:nvPr>
        </p:nvSpPr>
        <p:spPr>
          <a:xfrm>
            <a:off x="457200" y="274638"/>
            <a:ext cx="8229600" cy="58018"/>
          </a:xfrm>
        </p:spPr>
        <p:txBody>
          <a:bodyPr>
            <a:normAutofit fontScale="90000"/>
          </a:bodyPr>
          <a:lstStyle/>
          <a:p>
            <a:endParaRPr lang="el-G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fontScale="92500" lnSpcReduction="20000"/>
          </a:bodyPr>
          <a:lstStyle/>
          <a:p>
            <a:r>
              <a:rPr lang="el-GR" b="1" dirty="0" smtClean="0"/>
              <a:t>Πιστεύω ότι ο άντρας είναι επιθετικός και δυνατός </a:t>
            </a:r>
            <a:r>
              <a:rPr lang="el-GR" dirty="0" smtClean="0"/>
              <a:t>άρα μπορεί να επιτύχει περισσότερα οφέλη για την εταιρεία/υπηρεσία στην οποία εργάζεται μέσα στα πλαίσια του σύγχρονου σκληρού ανταγωνισμού σε σύγκριση με μια γυναίκα.</a:t>
            </a:r>
          </a:p>
          <a:p>
            <a:r>
              <a:rPr lang="el-GR" b="1" dirty="0" smtClean="0"/>
              <a:t>Νιώθω μεγαλύτερη εμπιστοσύνη σε έναν άντρα </a:t>
            </a:r>
            <a:r>
              <a:rPr lang="el-GR" dirty="0" smtClean="0"/>
              <a:t>να κρατά υπεύθυνες θέσεις στην εταιρεία που εργάζομαι παρά σε μια γυναίκα</a:t>
            </a:r>
          </a:p>
          <a:p>
            <a:r>
              <a:rPr lang="el-GR" dirty="0" smtClean="0"/>
              <a:t>Πιστεύω ότι </a:t>
            </a:r>
            <a:r>
              <a:rPr lang="el-GR" b="1" dirty="0" smtClean="0"/>
              <a:t>μιας χαμηλής ή μέτριας ένταση εργασία </a:t>
            </a:r>
            <a:r>
              <a:rPr lang="el-GR" dirty="0" smtClean="0"/>
              <a:t>είναι καλύτερη για τη γυναίκα.</a:t>
            </a:r>
          </a:p>
          <a:p>
            <a:r>
              <a:rPr lang="el-GR" dirty="0" smtClean="0"/>
              <a:t>Πιστεύω ότι </a:t>
            </a:r>
            <a:r>
              <a:rPr lang="el-GR" b="1" dirty="0" smtClean="0"/>
              <a:t>η γυναίκα είναι λιγότερα αφοσιωμένη </a:t>
            </a:r>
            <a:r>
              <a:rPr lang="el-GR" dirty="0" smtClean="0"/>
              <a:t>στην εργασία της σε σχέση με τον άντρα.</a:t>
            </a:r>
          </a:p>
          <a:p>
            <a:r>
              <a:rPr lang="el-GR" dirty="0" smtClean="0"/>
              <a:t>Πιστεύω ότι η </a:t>
            </a:r>
            <a:r>
              <a:rPr lang="el-GR" b="1" dirty="0" smtClean="0"/>
              <a:t>γυναίκα παρασύρεται από το συναίσθημα </a:t>
            </a:r>
            <a:r>
              <a:rPr lang="el-GR" dirty="0" smtClean="0"/>
              <a:t>για τη λήψη μιας απόφασης</a:t>
            </a:r>
          </a:p>
        </p:txBody>
      </p:sp>
      <p:sp>
        <p:nvSpPr>
          <p:cNvPr id="2" name="Title 1"/>
          <p:cNvSpPr>
            <a:spLocks noGrp="1"/>
          </p:cNvSpPr>
          <p:nvPr>
            <p:ph type="title"/>
          </p:nvPr>
        </p:nvSpPr>
        <p:spPr>
          <a:xfrm>
            <a:off x="457200" y="274638"/>
            <a:ext cx="8229600" cy="58018"/>
          </a:xfrm>
        </p:spPr>
        <p:txBody>
          <a:bodyPr>
            <a:normAutofit fontScale="90000"/>
          </a:bodyPr>
          <a:lstStyle/>
          <a:p>
            <a:endParaRPr lang="el-G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fontScale="92500" lnSpcReduction="20000"/>
          </a:bodyPr>
          <a:lstStyle/>
          <a:p>
            <a:r>
              <a:rPr lang="el-GR" dirty="0" smtClean="0"/>
              <a:t>Μου είναι πιο εύκολο να κάνω αρνητική κριτική και παρατηρήσεις σε γυναίκα υπάλληλο παρά σε άντρα.</a:t>
            </a:r>
          </a:p>
          <a:p>
            <a:r>
              <a:rPr lang="el-GR" dirty="0" smtClean="0"/>
              <a:t>Πιστεύω ότι </a:t>
            </a:r>
            <a:r>
              <a:rPr lang="el-GR" b="1" dirty="0" smtClean="0"/>
              <a:t>η σκέψη του άνδρα είναι λογική</a:t>
            </a:r>
            <a:r>
              <a:rPr lang="el-GR" dirty="0" smtClean="0"/>
              <a:t>, άρα είναι </a:t>
            </a:r>
            <a:r>
              <a:rPr lang="el-GR" b="1" dirty="0" smtClean="0"/>
              <a:t>ικανός να πάρει μια ορθή απόφαση.</a:t>
            </a:r>
          </a:p>
          <a:p>
            <a:r>
              <a:rPr lang="el-GR" dirty="0" smtClean="0"/>
              <a:t>Είναι </a:t>
            </a:r>
            <a:r>
              <a:rPr lang="el-GR" b="1" dirty="0" smtClean="0"/>
              <a:t>προτιμότερο να δίνονται ευκαιρίες ανέλιξης/αυξήσεων/προόδου σε άνδρες </a:t>
            </a:r>
            <a:r>
              <a:rPr lang="el-GR" dirty="0" smtClean="0"/>
              <a:t>παρά σε γυναίκες.</a:t>
            </a:r>
          </a:p>
          <a:p>
            <a:r>
              <a:rPr lang="el-GR" b="1" dirty="0" smtClean="0"/>
              <a:t>Η φύλαξη των παιδιών στις ώρες εργασίας είναι δουλεία της γυν</a:t>
            </a:r>
            <a:r>
              <a:rPr lang="el-GR" dirty="0" smtClean="0"/>
              <a:t>αίκας.</a:t>
            </a:r>
          </a:p>
          <a:p>
            <a:r>
              <a:rPr lang="el-GR" b="1" dirty="0" smtClean="0"/>
              <a:t>Καλύτερα οι γυναίκες να προσλαμβάνονται στο δημόσιο. Οι επιχειρήσεις δεν αντέχουν τις πολλαπλές άδειες που δικαιούνται.</a:t>
            </a:r>
          </a:p>
          <a:p>
            <a:r>
              <a:rPr lang="el-GR" dirty="0" smtClean="0"/>
              <a:t>Πιστεύω ότι </a:t>
            </a:r>
            <a:r>
              <a:rPr lang="el-GR" b="1" dirty="0" smtClean="0"/>
              <a:t>σε θέματα τεχνολογίας και πληροφορικής </a:t>
            </a:r>
            <a:r>
              <a:rPr lang="el-GR" dirty="0" smtClean="0"/>
              <a:t>οι άντρες είναι πιο αποτελεσματικοί από τις γυναίκες</a:t>
            </a:r>
          </a:p>
          <a:p>
            <a:endParaRPr lang="el-GR" dirty="0" smtClean="0"/>
          </a:p>
          <a:p>
            <a:endParaRPr lang="el-GR" dirty="0" smtClean="0"/>
          </a:p>
          <a:p>
            <a:endParaRPr lang="el-GR" dirty="0"/>
          </a:p>
        </p:txBody>
      </p:sp>
      <p:sp>
        <p:nvSpPr>
          <p:cNvPr id="2" name="Title 1"/>
          <p:cNvSpPr>
            <a:spLocks noGrp="1"/>
          </p:cNvSpPr>
          <p:nvPr>
            <p:ph type="title"/>
          </p:nvPr>
        </p:nvSpPr>
        <p:spPr>
          <a:xfrm>
            <a:off x="457200" y="274638"/>
            <a:ext cx="8229600" cy="58018"/>
          </a:xfrm>
        </p:spPr>
        <p:txBody>
          <a:bodyPr>
            <a:normAutofit fontScale="90000"/>
          </a:bodyPr>
          <a:lstStyle/>
          <a:p>
            <a:endParaRPr lang="el-G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fontScale="92500" lnSpcReduction="20000"/>
          </a:bodyPr>
          <a:lstStyle/>
          <a:p>
            <a:r>
              <a:rPr lang="el-GR" b="1" dirty="0" smtClean="0"/>
              <a:t>Προτιμώ τους άντρες υπάλληλου</a:t>
            </a:r>
            <a:r>
              <a:rPr lang="el-GR" dirty="0" smtClean="0"/>
              <a:t>ς</a:t>
            </a:r>
          </a:p>
          <a:p>
            <a:r>
              <a:rPr lang="el-GR" dirty="0" smtClean="0"/>
              <a:t>Πιστεύω ότι </a:t>
            </a:r>
            <a:r>
              <a:rPr lang="el-GR" b="1" dirty="0" smtClean="0"/>
              <a:t>η επαγγελματική καταξίωση της γυναίκας συμβαίνει εις βάρος της οικογένειας</a:t>
            </a:r>
          </a:p>
          <a:p>
            <a:r>
              <a:rPr lang="el-GR" dirty="0" smtClean="0"/>
              <a:t>Οι </a:t>
            </a:r>
            <a:r>
              <a:rPr lang="el-GR" b="1" dirty="0" smtClean="0"/>
              <a:t>οικογενειακές υποχρεώσεις δεν επιτρέπουν στη γυναίκα να εργάζεται σε υπεύθυνες </a:t>
            </a:r>
            <a:r>
              <a:rPr lang="el-GR" dirty="0" smtClean="0"/>
              <a:t>θέσεις.</a:t>
            </a:r>
          </a:p>
          <a:p>
            <a:r>
              <a:rPr lang="el-GR" dirty="0" smtClean="0"/>
              <a:t>Πιστεύω ότι </a:t>
            </a:r>
            <a:r>
              <a:rPr lang="el-GR" b="1" dirty="0" smtClean="0"/>
              <a:t>ειδικές συνθήκες</a:t>
            </a:r>
            <a:r>
              <a:rPr lang="el-GR" dirty="0" smtClean="0"/>
              <a:t>(συχνές απουσίες, εσπευσμένη αναχώρηση πριν την λήξη του ωραρίου) </a:t>
            </a:r>
            <a:r>
              <a:rPr lang="el-GR" b="1" dirty="0" smtClean="0"/>
              <a:t>δικαιολογούν την μισθολογική διαφορά </a:t>
            </a:r>
            <a:r>
              <a:rPr lang="el-GR" dirty="0" smtClean="0"/>
              <a:t>κατά των γυναικών</a:t>
            </a:r>
          </a:p>
          <a:p>
            <a:r>
              <a:rPr lang="el-GR" dirty="0" smtClean="0"/>
              <a:t>Με βάση τα δικαιώματα που δίνει ο νόμος στη γυναίκα εργαζόμενη (άδεια λοχείας επιδόματα άδεια μητρότητας) </a:t>
            </a:r>
            <a:r>
              <a:rPr lang="el-GR" b="1" dirty="0" smtClean="0"/>
              <a:t>είναι προτιμότερο να συμπληρώνονται οι κενές θέσεις εργασίας</a:t>
            </a:r>
            <a:r>
              <a:rPr lang="el-GR" dirty="0" smtClean="0"/>
              <a:t> με άντρα υποψήφιο παρά με γυναίκα.</a:t>
            </a:r>
          </a:p>
          <a:p>
            <a:r>
              <a:rPr lang="el-GR" b="1" dirty="0" smtClean="0"/>
              <a:t>Η σεξουαλική παρενόχληση είναι πρόφαση τ</a:t>
            </a:r>
            <a:r>
              <a:rPr lang="el-GR" dirty="0" smtClean="0"/>
              <a:t>ων γυναικών</a:t>
            </a:r>
          </a:p>
          <a:p>
            <a:endParaRPr lang="el-GR" dirty="0"/>
          </a:p>
        </p:txBody>
      </p:sp>
      <p:sp>
        <p:nvSpPr>
          <p:cNvPr id="2" name="Title 1"/>
          <p:cNvSpPr>
            <a:spLocks noGrp="1"/>
          </p:cNvSpPr>
          <p:nvPr>
            <p:ph type="title"/>
          </p:nvPr>
        </p:nvSpPr>
        <p:spPr>
          <a:xfrm>
            <a:off x="457200" y="274638"/>
            <a:ext cx="8229600" cy="58018"/>
          </a:xfrm>
        </p:spPr>
        <p:txBody>
          <a:bodyPr>
            <a:normAutofit fontScale="90000"/>
          </a:bodyPr>
          <a:lstStyle/>
          <a:p>
            <a:endParaRPr lang="el-G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fontScale="62500" lnSpcReduction="20000"/>
          </a:bodyPr>
          <a:lstStyle/>
          <a:p>
            <a:pPr lvl="0" algn="ctr">
              <a:buNone/>
            </a:pPr>
            <a:r>
              <a:rPr lang="el-GR" sz="5100" b="1" i="1" dirty="0" smtClean="0"/>
              <a:t>Αποδοχή εργασιακών ανισοτήτων εις βάρος των γυναικών και ενοχοποίηση της γυναίκας</a:t>
            </a:r>
            <a:endParaRPr lang="el-GR" sz="5100" b="1" dirty="0" smtClean="0"/>
          </a:p>
          <a:p>
            <a:endParaRPr lang="el-GR" dirty="0" smtClean="0"/>
          </a:p>
          <a:p>
            <a:r>
              <a:rPr lang="el-GR" b="1" dirty="0" smtClean="0"/>
              <a:t>Οι γυναίκες συμβιβάζονται </a:t>
            </a:r>
            <a:r>
              <a:rPr lang="el-GR" dirty="0" smtClean="0"/>
              <a:t>με χαμηλότερες αμοιβές και άλλες διακρίσεις εις βάρος τους διότι </a:t>
            </a:r>
            <a:r>
              <a:rPr lang="el-GR" b="1" dirty="0" smtClean="0"/>
              <a:t>δεν έχουν εμπιστοσύνη στον εαυτό τ</a:t>
            </a:r>
            <a:r>
              <a:rPr lang="el-GR" dirty="0" smtClean="0"/>
              <a:t>ους.</a:t>
            </a:r>
          </a:p>
          <a:p>
            <a:r>
              <a:rPr lang="el-GR" dirty="0" smtClean="0"/>
              <a:t>Πιστεύω ότι οι γυναίκες </a:t>
            </a:r>
            <a:r>
              <a:rPr lang="el-GR" b="1" dirty="0" smtClean="0"/>
              <a:t>δεν πιστεύουν οι ίδιες στις δυνατότητες τους</a:t>
            </a:r>
            <a:r>
              <a:rPr lang="el-GR" dirty="0" smtClean="0"/>
              <a:t>.</a:t>
            </a:r>
          </a:p>
          <a:p>
            <a:r>
              <a:rPr lang="el-GR" b="1" dirty="0" smtClean="0"/>
              <a:t>Πιο εύκολα εγκαταλείπει την εργασία </a:t>
            </a:r>
            <a:r>
              <a:rPr lang="el-GR" dirty="0" smtClean="0"/>
              <a:t>της μια γυναίκα παρά ένας άντρας</a:t>
            </a:r>
          </a:p>
          <a:p>
            <a:r>
              <a:rPr lang="el-GR" dirty="0" smtClean="0"/>
              <a:t>Πιστεύω ότι οι γυναίκες </a:t>
            </a:r>
            <a:r>
              <a:rPr lang="el-GR" b="1" dirty="0" smtClean="0"/>
              <a:t>δεν ενδιαφέρονται να κάνουν καριέρα </a:t>
            </a:r>
            <a:r>
              <a:rPr lang="el-GR" dirty="0" smtClean="0"/>
              <a:t>στη δουλειά</a:t>
            </a:r>
          </a:p>
          <a:p>
            <a:r>
              <a:rPr lang="el-GR" dirty="0" smtClean="0"/>
              <a:t>Η </a:t>
            </a:r>
            <a:r>
              <a:rPr lang="el-GR" b="1" dirty="0" err="1" smtClean="0"/>
              <a:t>ημιαπασχόληση</a:t>
            </a:r>
            <a:r>
              <a:rPr lang="el-GR" b="1" dirty="0" smtClean="0"/>
              <a:t> είναι προτίμηση </a:t>
            </a:r>
            <a:r>
              <a:rPr lang="el-GR" dirty="0" smtClean="0"/>
              <a:t>των γυναικών</a:t>
            </a:r>
          </a:p>
          <a:p>
            <a:r>
              <a:rPr lang="el-GR" b="1" dirty="0" smtClean="0"/>
              <a:t>Αν η γυναίκα δεν δεχθεί να εργαστεί με μικρότερο μισθό δεν προσλαμβάνεται</a:t>
            </a:r>
          </a:p>
          <a:p>
            <a:r>
              <a:rPr lang="el-GR" dirty="0" smtClean="0"/>
              <a:t>Γνωρίζω ότι αντίκειται στον νόμο </a:t>
            </a:r>
            <a:r>
              <a:rPr lang="el-GR" b="1" dirty="0" smtClean="0"/>
              <a:t>η μισθολογική διάκριση </a:t>
            </a:r>
            <a:r>
              <a:rPr lang="el-GR" dirty="0" smtClean="0"/>
              <a:t>των δύο φύλων για ίσης αξίας εργασίας αλλά </a:t>
            </a:r>
            <a:r>
              <a:rPr lang="el-GR" b="1" dirty="0" smtClean="0"/>
              <a:t>το συμφέρον της εταιρείας/υπηρεσίας το επιτρέπει.</a:t>
            </a:r>
          </a:p>
          <a:p>
            <a:r>
              <a:rPr lang="el-GR" b="1" dirty="0" smtClean="0"/>
              <a:t>Οι έλεγχοι </a:t>
            </a:r>
            <a:r>
              <a:rPr lang="el-GR" dirty="0" smtClean="0"/>
              <a:t>για την τήρηση της εθνικής και ευρωπαϊκής νομοθεσίας για ισότητα στην εργασία </a:t>
            </a:r>
            <a:r>
              <a:rPr lang="el-GR" b="1" dirty="0" smtClean="0"/>
              <a:t>θα χειροτερέψουν της θέσης της γυναίκας </a:t>
            </a:r>
            <a:r>
              <a:rPr lang="el-GR" dirty="0" smtClean="0"/>
              <a:t>γιατί κανείς δεν θα τις προσλαμβάνει.</a:t>
            </a:r>
          </a:p>
          <a:p>
            <a:endParaRPr lang="el-GR" dirty="0"/>
          </a:p>
        </p:txBody>
      </p:sp>
      <p:sp>
        <p:nvSpPr>
          <p:cNvPr id="2" name="Title 1"/>
          <p:cNvSpPr>
            <a:spLocks noGrp="1"/>
          </p:cNvSpPr>
          <p:nvPr>
            <p:ph type="title"/>
          </p:nvPr>
        </p:nvSpPr>
        <p:spPr>
          <a:xfrm>
            <a:off x="457200" y="274638"/>
            <a:ext cx="8229600" cy="58018"/>
          </a:xfrm>
        </p:spPr>
        <p:txBody>
          <a:bodyPr>
            <a:normAutofit fontScale="90000"/>
          </a:bodyPr>
          <a:lstStyle/>
          <a:p>
            <a:endParaRPr lang="el-G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lnSpcReduction="10000"/>
          </a:bodyPr>
          <a:lstStyle/>
          <a:p>
            <a:pPr lvl="0" algn="ctr">
              <a:buNone/>
            </a:pPr>
            <a:r>
              <a:rPr lang="el-GR" b="1" i="1" dirty="0" smtClean="0"/>
              <a:t>Προτίμηση ευπαρουσίαστων ατόμων χωρίς οικογενειακές υποχρεώσεις</a:t>
            </a:r>
            <a:endParaRPr lang="el-GR" b="1" dirty="0" smtClean="0"/>
          </a:p>
          <a:p>
            <a:pPr>
              <a:buNone/>
            </a:pPr>
            <a:r>
              <a:rPr lang="el-GR" dirty="0" smtClean="0"/>
              <a:t>Προτιμώ</a:t>
            </a:r>
          </a:p>
          <a:p>
            <a:r>
              <a:rPr lang="el-GR" dirty="0" smtClean="0"/>
              <a:t>την πρόσληψη γυναικών που </a:t>
            </a:r>
            <a:r>
              <a:rPr lang="el-GR" b="1" dirty="0" smtClean="0"/>
              <a:t>δεν είναι παντρεμένες</a:t>
            </a:r>
          </a:p>
          <a:p>
            <a:r>
              <a:rPr lang="el-GR" dirty="0" smtClean="0"/>
              <a:t>την πρόσληψη αντρών που είναι </a:t>
            </a:r>
            <a:r>
              <a:rPr lang="el-GR" b="1" dirty="0" smtClean="0"/>
              <a:t>ευπαρουσίαστοι</a:t>
            </a:r>
          </a:p>
          <a:p>
            <a:r>
              <a:rPr lang="el-GR" dirty="0" smtClean="0"/>
              <a:t>Προτιμώ την πρόσληψη γυναικών που είναι ευπαρουσίαστες</a:t>
            </a:r>
          </a:p>
          <a:p>
            <a:r>
              <a:rPr lang="el-GR" dirty="0" smtClean="0"/>
              <a:t>Προτιμώ την πρόσληψη αντρών που δεν είναι παντρεμένοι</a:t>
            </a:r>
          </a:p>
          <a:p>
            <a:r>
              <a:rPr lang="el-GR" b="1" dirty="0" smtClean="0"/>
              <a:t>Δεν προτιμώ στην εργασία τις πολύτεκνες μητέρες</a:t>
            </a:r>
            <a:r>
              <a:rPr lang="el-GR" dirty="0" smtClean="0"/>
              <a:t>.</a:t>
            </a:r>
          </a:p>
          <a:p>
            <a:endParaRPr lang="el-GR" dirty="0"/>
          </a:p>
        </p:txBody>
      </p:sp>
      <p:sp>
        <p:nvSpPr>
          <p:cNvPr id="2" name="Title 1"/>
          <p:cNvSpPr>
            <a:spLocks noGrp="1"/>
          </p:cNvSpPr>
          <p:nvPr>
            <p:ph type="title"/>
          </p:nvPr>
        </p:nvSpPr>
        <p:spPr>
          <a:xfrm>
            <a:off x="457200" y="274638"/>
            <a:ext cx="8229600" cy="58018"/>
          </a:xfrm>
        </p:spPr>
        <p:txBody>
          <a:bodyPr>
            <a:normAutofit fontScale="90000"/>
          </a:bodyPr>
          <a:lstStyle/>
          <a:p>
            <a:endParaRPr lang="el-G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a:bodyPr>
          <a:lstStyle/>
          <a:p>
            <a:pPr lvl="0" algn="ctr">
              <a:buNone/>
            </a:pPr>
            <a:r>
              <a:rPr lang="el-GR" b="1" i="1" dirty="0" smtClean="0"/>
              <a:t>Ηλικιακός ρατσισμός εις βάρος ατόμων &gt;40 ετών</a:t>
            </a:r>
            <a:endParaRPr lang="el-GR" b="1" dirty="0" smtClean="0"/>
          </a:p>
          <a:p>
            <a:pPr>
              <a:buNone/>
            </a:pPr>
            <a:endParaRPr lang="el-GR" dirty="0" smtClean="0"/>
          </a:p>
          <a:p>
            <a:r>
              <a:rPr lang="el-GR" dirty="0" smtClean="0"/>
              <a:t>Προτιμώ στην εργασία</a:t>
            </a:r>
          </a:p>
          <a:p>
            <a:pPr>
              <a:buFont typeface="Wingdings" pitchFamily="2" charset="2"/>
              <a:buChar char="Ø"/>
            </a:pPr>
            <a:r>
              <a:rPr lang="el-GR" dirty="0" smtClean="0"/>
              <a:t> γυναίκες ηλικίας 26-40</a:t>
            </a:r>
          </a:p>
          <a:p>
            <a:pPr>
              <a:buFont typeface="Wingdings" pitchFamily="2" charset="2"/>
              <a:buChar char="Ø"/>
            </a:pPr>
            <a:r>
              <a:rPr lang="el-GR" dirty="0" smtClean="0"/>
              <a:t>άντρες ηλικίας 26-40</a:t>
            </a:r>
          </a:p>
          <a:p>
            <a:pPr>
              <a:buFont typeface="Wingdings" pitchFamily="2" charset="2"/>
              <a:buChar char="Ø"/>
            </a:pPr>
            <a:r>
              <a:rPr lang="el-GR" dirty="0" smtClean="0"/>
              <a:t> άντρες 18-25</a:t>
            </a:r>
          </a:p>
          <a:p>
            <a:pPr>
              <a:buFont typeface="Wingdings" pitchFamily="2" charset="2"/>
              <a:buChar char="Ø"/>
            </a:pPr>
            <a:r>
              <a:rPr lang="el-GR" dirty="0" smtClean="0"/>
              <a:t>γυναίκες ηλικίας 18-25</a:t>
            </a:r>
          </a:p>
          <a:p>
            <a:pPr>
              <a:buFont typeface="Wingdings" pitchFamily="2" charset="2"/>
              <a:buChar char="Ø"/>
            </a:pPr>
            <a:r>
              <a:rPr lang="el-GR" dirty="0" smtClean="0"/>
              <a:t>την πρόσληψη νέων σε ηλικία ατόμων</a:t>
            </a:r>
          </a:p>
          <a:p>
            <a:endParaRPr lang="el-GR" dirty="0"/>
          </a:p>
        </p:txBody>
      </p:sp>
      <p:sp>
        <p:nvSpPr>
          <p:cNvPr id="2" name="Title 1"/>
          <p:cNvSpPr>
            <a:spLocks noGrp="1"/>
          </p:cNvSpPr>
          <p:nvPr>
            <p:ph type="title"/>
          </p:nvPr>
        </p:nvSpPr>
        <p:spPr>
          <a:xfrm>
            <a:off x="457200" y="274638"/>
            <a:ext cx="8229600" cy="58018"/>
          </a:xfrm>
        </p:spPr>
        <p:txBody>
          <a:bodyPr>
            <a:normAutofit fontScale="90000"/>
          </a:bodyPr>
          <a:lstStyle/>
          <a:p>
            <a:endParaRPr lang="el-G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lnSpcReduction="10000"/>
          </a:bodyPr>
          <a:lstStyle/>
          <a:p>
            <a:pPr lvl="0" algn="ctr">
              <a:buNone/>
            </a:pPr>
            <a:r>
              <a:rPr lang="el-GR" sz="3800" b="1" i="1" dirty="0" smtClean="0"/>
              <a:t>Ανισότητα ευκαιριών ανέλιξης και κατάρτισης υπέρ των αντρών  </a:t>
            </a:r>
            <a:endParaRPr lang="el-GR" sz="3800" b="1" dirty="0" smtClean="0"/>
          </a:p>
          <a:p>
            <a:pPr>
              <a:buNone/>
            </a:pPr>
            <a:endParaRPr lang="el-GR" dirty="0" smtClean="0"/>
          </a:p>
          <a:p>
            <a:r>
              <a:rPr lang="el-GR" dirty="0" smtClean="0"/>
              <a:t>Η γυναίκα πρέπει να προσλαμβάνει την ίδια αμοιβή με τον άνδρα για εργασία ίσης αξίας.</a:t>
            </a:r>
          </a:p>
          <a:p>
            <a:r>
              <a:rPr lang="el-GR" b="1" dirty="0" smtClean="0"/>
              <a:t>Ο άντρας πρέπει να έχει περισσότερες ευκαιρίες ανέλιξης</a:t>
            </a:r>
          </a:p>
          <a:p>
            <a:r>
              <a:rPr lang="el-GR" dirty="0" smtClean="0"/>
              <a:t>Είναι </a:t>
            </a:r>
            <a:r>
              <a:rPr lang="el-GR" b="1" dirty="0" smtClean="0"/>
              <a:t>προτιμότερο να δίνονται ευκαιρίες κατάρτισης και επιμόρφωσης σε άνδρες </a:t>
            </a:r>
            <a:r>
              <a:rPr lang="el-GR" dirty="0" smtClean="0"/>
              <a:t>παρά σε γυναίκες.</a:t>
            </a:r>
          </a:p>
          <a:p>
            <a:endParaRPr lang="el-GR" dirty="0"/>
          </a:p>
        </p:txBody>
      </p:sp>
      <p:sp>
        <p:nvSpPr>
          <p:cNvPr id="2" name="Title 1"/>
          <p:cNvSpPr>
            <a:spLocks noGrp="1"/>
          </p:cNvSpPr>
          <p:nvPr>
            <p:ph type="title"/>
          </p:nvPr>
        </p:nvSpPr>
        <p:spPr>
          <a:xfrm>
            <a:off x="457200" y="274638"/>
            <a:ext cx="8229600" cy="58018"/>
          </a:xfrm>
        </p:spPr>
        <p:txBody>
          <a:bodyPr>
            <a:normAutofit fontScale="90000"/>
          </a:bodyPr>
          <a:lstStyle/>
          <a:p>
            <a:endParaRPr lang="el-G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lnSpcReduction="10000"/>
          </a:bodyPr>
          <a:lstStyle/>
          <a:p>
            <a:pPr algn="ctr">
              <a:buNone/>
            </a:pPr>
            <a:r>
              <a:rPr lang="el-GR" b="1" i="1" dirty="0" smtClean="0"/>
              <a:t>Ρατσισμός εις βάρος των «άλλων»</a:t>
            </a:r>
            <a:endParaRPr lang="el-GR" b="1" dirty="0" smtClean="0"/>
          </a:p>
          <a:p>
            <a:r>
              <a:rPr lang="el-GR" dirty="0" smtClean="0"/>
              <a:t>Δυσκολεύομαι να συνεργάζομαι με </a:t>
            </a:r>
          </a:p>
          <a:p>
            <a:pPr>
              <a:buFont typeface="Wingdings" pitchFamily="2" charset="2"/>
              <a:buChar char="Ø"/>
            </a:pPr>
            <a:r>
              <a:rPr lang="el-GR" dirty="0" smtClean="0"/>
              <a:t>άντρες Τουρκοκύπριους</a:t>
            </a:r>
          </a:p>
          <a:p>
            <a:pPr>
              <a:buFont typeface="Wingdings" pitchFamily="2" charset="2"/>
              <a:buChar char="Ø"/>
            </a:pPr>
            <a:r>
              <a:rPr lang="el-GR" dirty="0" smtClean="0"/>
              <a:t> γυναίκες Τουρκοκύπριες</a:t>
            </a:r>
          </a:p>
          <a:p>
            <a:pPr>
              <a:buFont typeface="Wingdings" pitchFamily="2" charset="2"/>
              <a:buChar char="Ø"/>
            </a:pPr>
            <a:r>
              <a:rPr lang="el-GR" dirty="0" smtClean="0"/>
              <a:t> γυναίκες ομοφυλόφιλους</a:t>
            </a:r>
          </a:p>
          <a:p>
            <a:pPr>
              <a:buFont typeface="Wingdings" pitchFamily="2" charset="2"/>
              <a:buChar char="Ø"/>
            </a:pPr>
            <a:r>
              <a:rPr lang="el-GR" dirty="0" smtClean="0"/>
              <a:t> άνδρες ομοφυλόφιλους</a:t>
            </a:r>
          </a:p>
          <a:p>
            <a:pPr>
              <a:buFont typeface="Wingdings" pitchFamily="2" charset="2"/>
              <a:buChar char="Ø"/>
            </a:pPr>
            <a:r>
              <a:rPr lang="el-GR" sz="2800" dirty="0" smtClean="0"/>
              <a:t>Δεν συνεργάζομαι με </a:t>
            </a:r>
            <a:r>
              <a:rPr lang="el-GR" sz="2800" b="1" dirty="0" smtClean="0"/>
              <a:t>γυναίκες</a:t>
            </a:r>
            <a:r>
              <a:rPr lang="el-GR" sz="2800" dirty="0" smtClean="0"/>
              <a:t> υπαλλήλους μη Κύπριες </a:t>
            </a:r>
            <a:r>
              <a:rPr lang="el-GR" sz="2800" b="1" dirty="0" smtClean="0"/>
              <a:t>από την Ευρωπαϊκή Ένωση </a:t>
            </a:r>
            <a:r>
              <a:rPr lang="el-GR" sz="2800" dirty="0" smtClean="0"/>
              <a:t>λόγω των πολλών δικαιωμάτων που έχουν αποκτήσει.</a:t>
            </a:r>
          </a:p>
          <a:p>
            <a:pPr>
              <a:buFont typeface="Wingdings" pitchFamily="2" charset="2"/>
              <a:buChar char="Ø"/>
            </a:pPr>
            <a:r>
              <a:rPr lang="el-GR" sz="2800" dirty="0" smtClean="0"/>
              <a:t>Προτιμώ να εργάζομαι </a:t>
            </a:r>
            <a:r>
              <a:rPr lang="el-GR" sz="2800" b="1" dirty="0" smtClean="0"/>
              <a:t>με Ευρωπαίες παρά Ασιάτισσες  </a:t>
            </a:r>
            <a:r>
              <a:rPr lang="el-GR" sz="2800" dirty="0" smtClean="0"/>
              <a:t>ή με άλλες καταγωγής υπαλλήλους.</a:t>
            </a:r>
          </a:p>
          <a:p>
            <a:pPr>
              <a:buFont typeface="Wingdings" pitchFamily="2" charset="2"/>
              <a:buChar char="Ø"/>
            </a:pPr>
            <a:endParaRPr lang="el-GR" sz="2800" dirty="0" smtClean="0"/>
          </a:p>
          <a:p>
            <a:pPr>
              <a:buFont typeface="Wingdings" pitchFamily="2" charset="2"/>
              <a:buChar char="Ø"/>
            </a:pPr>
            <a:endParaRPr lang="el-GR" dirty="0" smtClean="0"/>
          </a:p>
          <a:p>
            <a:pPr>
              <a:buFont typeface="Wingdings" pitchFamily="2" charset="2"/>
              <a:buChar char="Ø"/>
            </a:pPr>
            <a:endParaRPr lang="el-GR" dirty="0" smtClean="0"/>
          </a:p>
          <a:p>
            <a:endParaRPr lang="el-GR" dirty="0"/>
          </a:p>
        </p:txBody>
      </p:sp>
      <p:sp>
        <p:nvSpPr>
          <p:cNvPr id="2" name="Title 1"/>
          <p:cNvSpPr>
            <a:spLocks noGrp="1"/>
          </p:cNvSpPr>
          <p:nvPr>
            <p:ph type="title"/>
          </p:nvPr>
        </p:nvSpPr>
        <p:spPr>
          <a:xfrm>
            <a:off x="457200" y="274638"/>
            <a:ext cx="8229600" cy="58018"/>
          </a:xfrm>
        </p:spPr>
        <p:txBody>
          <a:bodyPr>
            <a:normAutofit fontScale="90000"/>
          </a:bodyPr>
          <a:lstStyle/>
          <a:p>
            <a:endParaRPr lang="el-G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a:bodyPr>
          <a:lstStyle/>
          <a:p>
            <a:r>
              <a:rPr lang="el-GR" b="1" dirty="0" smtClean="0"/>
              <a:t>ΜΕΘΟΔΟΛΟΓΙΑ:</a:t>
            </a:r>
            <a:r>
              <a:rPr lang="el-GR" dirty="0" smtClean="0"/>
              <a:t> Μικτή έρευνα, ποσοτική και ποιοτική </a:t>
            </a:r>
          </a:p>
          <a:p>
            <a:r>
              <a:rPr lang="el-GR" u="sng" dirty="0" smtClean="0"/>
              <a:t>Όργανα έρευνας: </a:t>
            </a:r>
          </a:p>
          <a:p>
            <a:pPr>
              <a:buFont typeface="Wingdings" pitchFamily="2" charset="2"/>
              <a:buChar char="Ø"/>
            </a:pPr>
            <a:r>
              <a:rPr lang="el-GR" dirty="0" smtClean="0"/>
              <a:t> Ερωτηματολόγιο με 7</a:t>
            </a:r>
            <a:r>
              <a:rPr lang="en-GB" dirty="0" smtClean="0"/>
              <a:t>2</a:t>
            </a:r>
            <a:r>
              <a:rPr lang="el-GR" dirty="0" smtClean="0"/>
              <a:t> ερωτήσεις: </a:t>
            </a:r>
          </a:p>
          <a:p>
            <a:pPr>
              <a:buFont typeface="Wingdings" pitchFamily="2" charset="2"/>
              <a:buChar char="Ø"/>
            </a:pPr>
            <a:r>
              <a:rPr lang="el-GR" dirty="0" smtClean="0"/>
              <a:t>Τηλεφωνικές συνεντεύξεις: </a:t>
            </a:r>
            <a:r>
              <a:rPr lang="en-GB" dirty="0" smtClean="0"/>
              <a:t>&gt;</a:t>
            </a:r>
            <a:r>
              <a:rPr lang="el-GR" dirty="0" smtClean="0"/>
              <a:t>250</a:t>
            </a:r>
          </a:p>
          <a:p>
            <a:pPr>
              <a:buFont typeface="Wingdings" pitchFamily="2" charset="2"/>
              <a:buChar char="Ø"/>
            </a:pPr>
            <a:r>
              <a:rPr lang="el-GR" dirty="0" smtClean="0"/>
              <a:t>Προσωπικές συνεντεύξεις: 10 άτομα  </a:t>
            </a:r>
          </a:p>
          <a:p>
            <a:r>
              <a:rPr lang="el-GR" u="sng" dirty="0" smtClean="0"/>
              <a:t>Αναλύσεις: </a:t>
            </a:r>
          </a:p>
          <a:p>
            <a:pPr>
              <a:buFont typeface="Wingdings" pitchFamily="2" charset="2"/>
              <a:buChar char="Ø"/>
            </a:pPr>
            <a:r>
              <a:rPr lang="el-GR" dirty="0" smtClean="0"/>
              <a:t> </a:t>
            </a:r>
            <a:r>
              <a:rPr lang="en-GB" dirty="0" smtClean="0"/>
              <a:t>SPSS: </a:t>
            </a:r>
            <a:r>
              <a:rPr lang="el-GR" dirty="0" smtClean="0"/>
              <a:t>περιγραφική και παραγοντική</a:t>
            </a:r>
          </a:p>
          <a:p>
            <a:pPr>
              <a:buFont typeface="Wingdings" pitchFamily="2" charset="2"/>
              <a:buChar char="Ø"/>
            </a:pPr>
            <a:r>
              <a:rPr lang="en-GB" dirty="0" smtClean="0"/>
              <a:t>Content analysis: </a:t>
            </a:r>
            <a:r>
              <a:rPr lang="el-GR" dirty="0" smtClean="0"/>
              <a:t>Ανάλυση περιεχομένου</a:t>
            </a:r>
            <a:r>
              <a:rPr lang="en-GB" dirty="0" smtClean="0"/>
              <a:t> </a:t>
            </a:r>
          </a:p>
          <a:p>
            <a:pPr>
              <a:buFont typeface="Wingdings" pitchFamily="2" charset="2"/>
              <a:buChar char="Ø"/>
            </a:pPr>
            <a:r>
              <a:rPr lang="en-GB" dirty="0" smtClean="0"/>
              <a:t>Discourse analysis</a:t>
            </a:r>
            <a:r>
              <a:rPr lang="el-GR" dirty="0" smtClean="0"/>
              <a:t>: Ανάλυση λόγου</a:t>
            </a:r>
            <a:endParaRPr lang="el-GR" dirty="0"/>
          </a:p>
        </p:txBody>
      </p:sp>
      <p:sp>
        <p:nvSpPr>
          <p:cNvPr id="2" name="Title 1"/>
          <p:cNvSpPr>
            <a:spLocks noGrp="1"/>
          </p:cNvSpPr>
          <p:nvPr>
            <p:ph type="title"/>
          </p:nvPr>
        </p:nvSpPr>
        <p:spPr>
          <a:xfrm>
            <a:off x="457200" y="274638"/>
            <a:ext cx="8229600" cy="58018"/>
          </a:xfrm>
        </p:spPr>
        <p:txBody>
          <a:bodyPr>
            <a:normAutofit fontScale="90000"/>
          </a:bodyPr>
          <a:lstStyle/>
          <a:p>
            <a:endParaRPr lang="el-G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lstStyle/>
          <a:p>
            <a:endParaRPr lang="el-GR" dirty="0" smtClean="0"/>
          </a:p>
          <a:p>
            <a:pPr algn="ctr">
              <a:buNone/>
            </a:pPr>
            <a:r>
              <a:rPr lang="el-GR" b="1" i="1" dirty="0" smtClean="0"/>
              <a:t>Ηλικιακός ρατσισμός εις βάρος νέων ατόμων &lt;40 ετών</a:t>
            </a:r>
            <a:endParaRPr lang="el-GR" b="1" dirty="0" smtClean="0"/>
          </a:p>
          <a:p>
            <a:pPr>
              <a:buNone/>
            </a:pPr>
            <a:r>
              <a:rPr lang="el-GR" dirty="0" smtClean="0"/>
              <a:t>Προτιμώ στην εργασία να προσλαμβάνονται </a:t>
            </a:r>
          </a:p>
          <a:p>
            <a:pPr>
              <a:buFont typeface="Wingdings" pitchFamily="2" charset="2"/>
              <a:buChar char="Ø"/>
            </a:pPr>
            <a:r>
              <a:rPr lang="el-GR" dirty="0" smtClean="0"/>
              <a:t>άνδρες ηλικίας 51-60</a:t>
            </a:r>
          </a:p>
          <a:p>
            <a:pPr>
              <a:buFont typeface="Wingdings" pitchFamily="2" charset="2"/>
              <a:buChar char="Ø"/>
            </a:pPr>
            <a:r>
              <a:rPr lang="el-GR" dirty="0" smtClean="0"/>
              <a:t>γυναίκες ηλικίας 51-60</a:t>
            </a:r>
          </a:p>
          <a:p>
            <a:pPr>
              <a:buFont typeface="Wingdings" pitchFamily="2" charset="2"/>
              <a:buChar char="Ø"/>
            </a:pPr>
            <a:r>
              <a:rPr lang="el-GR" dirty="0" smtClean="0"/>
              <a:t>άντρες 41-50</a:t>
            </a:r>
          </a:p>
          <a:p>
            <a:pPr>
              <a:buFont typeface="Wingdings" pitchFamily="2" charset="2"/>
              <a:buChar char="Ø"/>
            </a:pPr>
            <a:r>
              <a:rPr lang="el-GR" dirty="0" smtClean="0"/>
              <a:t>γυναίκες ηλικίας 41-50</a:t>
            </a:r>
          </a:p>
          <a:p>
            <a:endParaRPr lang="el-GR" dirty="0"/>
          </a:p>
        </p:txBody>
      </p:sp>
      <p:sp>
        <p:nvSpPr>
          <p:cNvPr id="2" name="Title 1"/>
          <p:cNvSpPr>
            <a:spLocks noGrp="1"/>
          </p:cNvSpPr>
          <p:nvPr>
            <p:ph type="title"/>
          </p:nvPr>
        </p:nvSpPr>
        <p:spPr>
          <a:xfrm>
            <a:off x="457200" y="274638"/>
            <a:ext cx="8229600" cy="58018"/>
          </a:xfrm>
        </p:spPr>
        <p:txBody>
          <a:bodyPr>
            <a:normAutofit fontScale="90000"/>
          </a:bodyPr>
          <a:lstStyle/>
          <a:p>
            <a:endParaRPr lang="el-G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lstStyle/>
          <a:p>
            <a:endParaRPr lang="el-GR" dirty="0" smtClean="0"/>
          </a:p>
          <a:p>
            <a:pPr lvl="0" algn="ctr">
              <a:buNone/>
            </a:pPr>
            <a:r>
              <a:rPr lang="el-GR" b="1" i="1" dirty="0" smtClean="0"/>
              <a:t>Διάκριση σε  αντρικά/γυναικεία επαγγέλματα</a:t>
            </a:r>
            <a:endParaRPr lang="el-GR" b="1" dirty="0" smtClean="0"/>
          </a:p>
          <a:p>
            <a:endParaRPr lang="el-GR" dirty="0" smtClean="0"/>
          </a:p>
          <a:p>
            <a:r>
              <a:rPr lang="el-GR" dirty="0" smtClean="0"/>
              <a:t>Υπάρχουν επαγγέλματα/εργασίες στις οποίες μια γυναίκα αδυνατεί να αποδώσει όσο ένας άντρας.</a:t>
            </a:r>
          </a:p>
          <a:p>
            <a:r>
              <a:rPr lang="el-GR" dirty="0" smtClean="0"/>
              <a:t>Υπάρχουν επαγγέλματα/εργασίες που δεν ταιριάζουν στη φύση της γυναίκας</a:t>
            </a:r>
          </a:p>
          <a:p>
            <a:pPr>
              <a:buNone/>
            </a:pPr>
            <a:endParaRPr lang="el-GR" dirty="0" smtClean="0"/>
          </a:p>
          <a:p>
            <a:endParaRPr lang="el-GR" dirty="0"/>
          </a:p>
        </p:txBody>
      </p:sp>
      <p:sp>
        <p:nvSpPr>
          <p:cNvPr id="2" name="Title 1"/>
          <p:cNvSpPr>
            <a:spLocks noGrp="1"/>
          </p:cNvSpPr>
          <p:nvPr>
            <p:ph type="title"/>
          </p:nvPr>
        </p:nvSpPr>
        <p:spPr>
          <a:xfrm>
            <a:off x="457200" y="274638"/>
            <a:ext cx="8229600" cy="130026"/>
          </a:xfrm>
        </p:spPr>
        <p:txBody>
          <a:bodyPr>
            <a:normAutofit fontScale="90000"/>
          </a:bodyPr>
          <a:lstStyle/>
          <a:p>
            <a:endParaRPr lang="el-G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lstStyle/>
          <a:p>
            <a:endParaRPr lang="el-GR" dirty="0" smtClean="0"/>
          </a:p>
          <a:p>
            <a:endParaRPr lang="el-GR" dirty="0" smtClean="0"/>
          </a:p>
          <a:p>
            <a:endParaRPr lang="el-GR" dirty="0" smtClean="0"/>
          </a:p>
          <a:p>
            <a:pPr algn="ctr">
              <a:buNone/>
            </a:pPr>
            <a:r>
              <a:rPr lang="el-GR" sz="4000" b="1" dirty="0" smtClean="0"/>
              <a:t>ΔΙΑΦΟΡΕΣ ΣΤΙΣ ΑΝΤΙΛΗΨΕΙΣ ΜΕΤΑΞΥ ΟΜΑΔΩΝ </a:t>
            </a:r>
          </a:p>
          <a:p>
            <a:endParaRPr lang="el-GR" dirty="0"/>
          </a:p>
        </p:txBody>
      </p:sp>
      <p:sp>
        <p:nvSpPr>
          <p:cNvPr id="2" name="Title 1"/>
          <p:cNvSpPr>
            <a:spLocks noGrp="1"/>
          </p:cNvSpPr>
          <p:nvPr>
            <p:ph type="title"/>
          </p:nvPr>
        </p:nvSpPr>
        <p:spPr>
          <a:xfrm>
            <a:off x="457200" y="274638"/>
            <a:ext cx="8229600" cy="58018"/>
          </a:xfrm>
        </p:spPr>
        <p:txBody>
          <a:bodyPr>
            <a:normAutofit fontScale="90000"/>
          </a:bodyPr>
          <a:lstStyle/>
          <a:p>
            <a:endParaRPr lang="el-G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fontScale="70000" lnSpcReduction="20000"/>
          </a:bodyPr>
          <a:lstStyle/>
          <a:p>
            <a:pPr algn="ctr">
              <a:buNone/>
            </a:pPr>
            <a:r>
              <a:rPr lang="el-GR" sz="5100" b="1" i="1" dirty="0" smtClean="0"/>
              <a:t>Διαφορές  Κατά Φύλο</a:t>
            </a:r>
            <a:endParaRPr lang="el-GR" sz="5100" b="1" dirty="0" smtClean="0"/>
          </a:p>
          <a:p>
            <a:r>
              <a:rPr lang="el-GR" dirty="0" smtClean="0"/>
              <a:t>Με βάση τα αποτελέσματα του στατιστικού ελέγχου </a:t>
            </a:r>
            <a:r>
              <a:rPr lang="en-GB" i="1" dirty="0" smtClean="0"/>
              <a:t>t</a:t>
            </a:r>
            <a:r>
              <a:rPr lang="el-GR" dirty="0" smtClean="0"/>
              <a:t> για ανεξάρτητα δείγματα παρατηρούμε ότι:</a:t>
            </a:r>
          </a:p>
          <a:p>
            <a:pPr>
              <a:buFont typeface="Wingdings" pitchFamily="2" charset="2"/>
              <a:buChar char="Ø"/>
            </a:pPr>
            <a:r>
              <a:rPr lang="el-GR" dirty="0" smtClean="0"/>
              <a:t> Οι διαφορές που υπάρχουν στους έξι από τους οκτώ παράγοντες ανάμεσα στους άντρες και στις γυναίκες, </a:t>
            </a:r>
            <a:r>
              <a:rPr lang="el-GR" b="1" dirty="0" smtClean="0"/>
              <a:t>είναι στατιστικά σημαντικές  (</a:t>
            </a:r>
            <a:r>
              <a:rPr lang="el-GR" dirty="0" smtClean="0"/>
              <a:t>τουλάχιστον σε επίπεδο α=0.05). </a:t>
            </a:r>
          </a:p>
          <a:p>
            <a:pPr>
              <a:buFont typeface="Wingdings" pitchFamily="2" charset="2"/>
              <a:buChar char="Ø"/>
            </a:pPr>
            <a:r>
              <a:rPr lang="el-GR" dirty="0" smtClean="0"/>
              <a:t>Αυτό σημαίνει ότι σε σύγκριση με τις γυναίκες, οι Άντρες:</a:t>
            </a:r>
          </a:p>
          <a:p>
            <a:pPr>
              <a:buNone/>
            </a:pPr>
            <a:endParaRPr lang="el-GR" dirty="0" smtClean="0"/>
          </a:p>
          <a:p>
            <a:pPr>
              <a:buFont typeface="Wingdings" pitchFamily="2" charset="2"/>
              <a:buChar char="§"/>
            </a:pPr>
            <a:r>
              <a:rPr lang="el-GR" dirty="0" smtClean="0">
                <a:solidFill>
                  <a:srgbClr val="C00000"/>
                </a:solidFill>
              </a:rPr>
              <a:t>Πιστεύουν ότι οι άντρες είναι ανώτεροι στο χώρο εργασίας,</a:t>
            </a:r>
          </a:p>
          <a:p>
            <a:pPr>
              <a:buFont typeface="Wingdings" pitchFamily="2" charset="2"/>
              <a:buChar char="§"/>
            </a:pPr>
            <a:r>
              <a:rPr lang="el-GR" dirty="0" smtClean="0">
                <a:solidFill>
                  <a:srgbClr val="C00000"/>
                </a:solidFill>
              </a:rPr>
              <a:t> Δείχνουν μεγαλύτερη προτίμηση σε ευπαρουσίαστα άτομα χωρίς οικογενειακές υποχρεώσεις</a:t>
            </a:r>
          </a:p>
          <a:p>
            <a:pPr>
              <a:buFont typeface="Wingdings" pitchFamily="2" charset="2"/>
              <a:buChar char="§"/>
            </a:pPr>
            <a:r>
              <a:rPr lang="el-GR" dirty="0" smtClean="0">
                <a:solidFill>
                  <a:srgbClr val="C00000"/>
                </a:solidFill>
              </a:rPr>
              <a:t>Αποδέχονται σε μεγαλύτερο βαθμό την ανισότητα ευκαιριών ανέλιξης εις βάρος των γυναικών </a:t>
            </a:r>
          </a:p>
          <a:p>
            <a:pPr>
              <a:buFont typeface="Wingdings" pitchFamily="2" charset="2"/>
              <a:buChar char="§"/>
            </a:pPr>
            <a:r>
              <a:rPr lang="el-GR" dirty="0" smtClean="0">
                <a:solidFill>
                  <a:srgbClr val="C00000"/>
                </a:solidFill>
              </a:rPr>
              <a:t>Αποδέχονται το ρατσισμό εις βάρος των «άλλων» </a:t>
            </a:r>
          </a:p>
          <a:p>
            <a:pPr>
              <a:buFont typeface="Wingdings" pitchFamily="2" charset="2"/>
              <a:buChar char="§"/>
            </a:pPr>
            <a:r>
              <a:rPr lang="el-GR" dirty="0" smtClean="0">
                <a:solidFill>
                  <a:srgbClr val="C00000"/>
                </a:solidFill>
              </a:rPr>
              <a:t>Είναι πιο επιρρεπείς σε στερεοτυπικές αντιλήψεις αναφορικά με τα αντρικά και τα γυναικεία επαγγέλματα. </a:t>
            </a:r>
          </a:p>
          <a:p>
            <a:pPr>
              <a:buNone/>
            </a:pPr>
            <a:endParaRPr lang="el-GR" dirty="0"/>
          </a:p>
        </p:txBody>
      </p:sp>
      <p:sp>
        <p:nvSpPr>
          <p:cNvPr id="2" name="Title 1"/>
          <p:cNvSpPr>
            <a:spLocks noGrp="1"/>
          </p:cNvSpPr>
          <p:nvPr>
            <p:ph type="title"/>
          </p:nvPr>
        </p:nvSpPr>
        <p:spPr>
          <a:xfrm>
            <a:off x="457200" y="274638"/>
            <a:ext cx="8229600" cy="58018"/>
          </a:xfrm>
        </p:spPr>
        <p:txBody>
          <a:bodyPr>
            <a:normAutofit fontScale="90000"/>
          </a:bodyPr>
          <a:lstStyle/>
          <a:p>
            <a:endParaRPr lang="el-GR"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lstStyle/>
          <a:p>
            <a:endParaRPr lang="el-GR" dirty="0" smtClean="0"/>
          </a:p>
          <a:p>
            <a:endParaRPr lang="el-GR" dirty="0" smtClean="0"/>
          </a:p>
          <a:p>
            <a:pPr lvl="0"/>
            <a:r>
              <a:rPr lang="el-GR" dirty="0" smtClean="0"/>
              <a:t>Οι γυναίκες, πολύ περισσότερο από τους άντρες,  παρουσιάζουν απόψεις που </a:t>
            </a:r>
            <a:r>
              <a:rPr lang="el-GR" b="1" dirty="0" smtClean="0"/>
              <a:t>καταμαρτυρούν ηλικιακό ρατσισμό εις βάρος των νέων ατόμων </a:t>
            </a:r>
            <a:endParaRPr lang="el-GR" dirty="0" smtClean="0"/>
          </a:p>
          <a:p>
            <a:endParaRPr lang="el-GR" b="1" dirty="0"/>
          </a:p>
        </p:txBody>
      </p:sp>
      <p:sp>
        <p:nvSpPr>
          <p:cNvPr id="2" name="Title 1"/>
          <p:cNvSpPr>
            <a:spLocks noGrp="1"/>
          </p:cNvSpPr>
          <p:nvPr>
            <p:ph type="title"/>
          </p:nvPr>
        </p:nvSpPr>
        <p:spPr>
          <a:xfrm>
            <a:off x="457200" y="274638"/>
            <a:ext cx="8229600" cy="58018"/>
          </a:xfrm>
        </p:spPr>
        <p:txBody>
          <a:bodyPr>
            <a:normAutofit fontScale="90000"/>
          </a:bodyPr>
          <a:lstStyle/>
          <a:p>
            <a:endParaRPr lang="el-GR"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2"/>
          <p:cNvPicPr>
            <a:picLocks noGrp="1" noChangeAspect="1" noChangeArrowheads="1"/>
          </p:cNvPicPr>
          <p:nvPr>
            <p:ph idx="1"/>
          </p:nvPr>
        </p:nvPicPr>
        <p:blipFill>
          <a:blip r:embed="rId2" cstate="print"/>
          <a:srcRect/>
          <a:stretch>
            <a:fillRect/>
          </a:stretch>
        </p:blipFill>
        <p:spPr bwMode="auto">
          <a:xfrm>
            <a:off x="539552" y="692696"/>
            <a:ext cx="7920880" cy="4968552"/>
          </a:xfrm>
          <a:prstGeom prst="rect">
            <a:avLst/>
          </a:prstGeom>
          <a:noFill/>
          <a:ln w="9525">
            <a:noFill/>
            <a:miter lim="800000"/>
            <a:headEnd/>
            <a:tailEnd/>
          </a:ln>
        </p:spPr>
      </p:pic>
      <p:sp>
        <p:nvSpPr>
          <p:cNvPr id="2" name="Title 1"/>
          <p:cNvSpPr>
            <a:spLocks noGrp="1"/>
          </p:cNvSpPr>
          <p:nvPr>
            <p:ph type="title"/>
          </p:nvPr>
        </p:nvSpPr>
        <p:spPr>
          <a:xfrm>
            <a:off x="457200" y="274638"/>
            <a:ext cx="8229600" cy="130026"/>
          </a:xfrm>
        </p:spPr>
        <p:txBody>
          <a:bodyPr>
            <a:normAutofit fontScale="90000"/>
          </a:bodyPr>
          <a:lstStyle/>
          <a:p>
            <a:endParaRPr lang="el-G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2"/>
          <p:cNvPicPr>
            <a:picLocks noGrp="1" noChangeAspect="1" noChangeArrowheads="1"/>
          </p:cNvPicPr>
          <p:nvPr>
            <p:ph idx="1"/>
          </p:nvPr>
        </p:nvPicPr>
        <p:blipFill>
          <a:blip r:embed="rId2" cstate="print"/>
          <a:srcRect/>
          <a:stretch>
            <a:fillRect/>
          </a:stretch>
        </p:blipFill>
        <p:spPr bwMode="auto">
          <a:xfrm>
            <a:off x="539552" y="548680"/>
            <a:ext cx="8208912" cy="5544616"/>
          </a:xfrm>
          <a:prstGeom prst="rect">
            <a:avLst/>
          </a:prstGeom>
          <a:noFill/>
          <a:ln w="9525">
            <a:noFill/>
            <a:miter lim="800000"/>
            <a:headEnd/>
            <a:tailEnd/>
          </a:ln>
        </p:spPr>
      </p:pic>
      <p:sp>
        <p:nvSpPr>
          <p:cNvPr id="2" name="Title 1"/>
          <p:cNvSpPr>
            <a:spLocks noGrp="1"/>
          </p:cNvSpPr>
          <p:nvPr>
            <p:ph type="title"/>
          </p:nvPr>
        </p:nvSpPr>
        <p:spPr>
          <a:xfrm>
            <a:off x="457200" y="274638"/>
            <a:ext cx="8229600" cy="58018"/>
          </a:xfrm>
        </p:spPr>
        <p:txBody>
          <a:bodyPr>
            <a:normAutofit fontScale="90000"/>
          </a:bodyPr>
          <a:lstStyle/>
          <a:p>
            <a:endParaRPr lang="el-G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lnSpcReduction="10000"/>
          </a:bodyPr>
          <a:lstStyle/>
          <a:p>
            <a:pPr lvl="0" algn="ctr">
              <a:buNone/>
            </a:pPr>
            <a:endParaRPr lang="el-GR" b="1" i="1" dirty="0" smtClean="0"/>
          </a:p>
          <a:p>
            <a:pPr lvl="0" algn="ctr">
              <a:buNone/>
            </a:pPr>
            <a:r>
              <a:rPr lang="el-GR" b="1" i="1" dirty="0" smtClean="0"/>
              <a:t>Διαφορές Κατά Τομέα Απασχόλησης </a:t>
            </a:r>
            <a:endParaRPr lang="el-GR" b="1" dirty="0" smtClean="0"/>
          </a:p>
          <a:p>
            <a:r>
              <a:rPr lang="el-GR" dirty="0" smtClean="0"/>
              <a:t>Διερεύνηση κατά πόσο υπάρχουν διαφορές στις αντιλήψεις των συμμετεχόντων ανάλογα με τον τομέα απασχόλησής τους:  - βιομηχανία</a:t>
            </a:r>
          </a:p>
          <a:p>
            <a:pPr>
              <a:buNone/>
            </a:pPr>
            <a:r>
              <a:rPr lang="el-GR" dirty="0" smtClean="0"/>
              <a:t>   -κατασκευές</a:t>
            </a:r>
          </a:p>
          <a:p>
            <a:pPr>
              <a:buNone/>
            </a:pPr>
            <a:r>
              <a:rPr lang="el-GR" dirty="0" smtClean="0"/>
              <a:t>   -εκπαίδευση</a:t>
            </a:r>
          </a:p>
          <a:p>
            <a:pPr>
              <a:buNone/>
            </a:pPr>
            <a:r>
              <a:rPr lang="el-GR" dirty="0" smtClean="0"/>
              <a:t>   -υπηρεσίες</a:t>
            </a:r>
          </a:p>
          <a:p>
            <a:pPr>
              <a:buNone/>
            </a:pPr>
            <a:r>
              <a:rPr lang="el-GR" dirty="0" smtClean="0"/>
              <a:t>   -τουρισμός</a:t>
            </a:r>
          </a:p>
          <a:p>
            <a:pPr>
              <a:buNone/>
            </a:pPr>
            <a:r>
              <a:rPr lang="el-GR" dirty="0" smtClean="0"/>
              <a:t>   -εμπόριο</a:t>
            </a:r>
          </a:p>
          <a:p>
            <a:pPr>
              <a:buNone/>
            </a:pPr>
            <a:r>
              <a:rPr lang="el-GR" dirty="0" smtClean="0"/>
              <a:t>   -δημόσια υπηρεσία</a:t>
            </a:r>
          </a:p>
          <a:p>
            <a:pPr>
              <a:buNone/>
            </a:pPr>
            <a:r>
              <a:rPr lang="el-GR" dirty="0" smtClean="0"/>
              <a:t>   -</a:t>
            </a:r>
            <a:r>
              <a:rPr lang="el-GR" dirty="0" err="1" smtClean="0"/>
              <a:t>ημικρατικοί</a:t>
            </a:r>
            <a:r>
              <a:rPr lang="el-GR" dirty="0" smtClean="0"/>
              <a:t> (Ανάλυση διασποράς (</a:t>
            </a:r>
            <a:r>
              <a:rPr lang="en-US" dirty="0" smtClean="0"/>
              <a:t>ANOVA</a:t>
            </a:r>
            <a:r>
              <a:rPr lang="el-GR" dirty="0" smtClean="0"/>
              <a:t>)</a:t>
            </a:r>
            <a:endParaRPr lang="el-GR" dirty="0"/>
          </a:p>
        </p:txBody>
      </p:sp>
      <p:sp>
        <p:nvSpPr>
          <p:cNvPr id="2" name="Title 1"/>
          <p:cNvSpPr>
            <a:spLocks noGrp="1"/>
          </p:cNvSpPr>
          <p:nvPr>
            <p:ph type="title"/>
          </p:nvPr>
        </p:nvSpPr>
        <p:spPr>
          <a:xfrm>
            <a:off x="457200" y="274638"/>
            <a:ext cx="8229600" cy="130026"/>
          </a:xfrm>
        </p:spPr>
        <p:txBody>
          <a:bodyPr>
            <a:normAutofit fontScale="90000"/>
          </a:bodyPr>
          <a:lstStyle/>
          <a:p>
            <a:endParaRPr lang="el-GR"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p:cNvPicPr>
            <a:picLocks noGrp="1" noChangeAspect="1" noChangeArrowheads="1"/>
          </p:cNvPicPr>
          <p:nvPr>
            <p:ph idx="1"/>
          </p:nvPr>
        </p:nvPicPr>
        <p:blipFill>
          <a:blip r:embed="rId2" cstate="print"/>
          <a:srcRect/>
          <a:stretch>
            <a:fillRect/>
          </a:stretch>
        </p:blipFill>
        <p:spPr bwMode="auto">
          <a:xfrm>
            <a:off x="755576" y="620688"/>
            <a:ext cx="7920880" cy="4260240"/>
          </a:xfrm>
          <a:prstGeom prst="rect">
            <a:avLst/>
          </a:prstGeom>
          <a:noFill/>
          <a:ln w="9525">
            <a:noFill/>
            <a:miter lim="800000"/>
            <a:headEnd/>
            <a:tailEnd/>
          </a:ln>
        </p:spPr>
      </p:pic>
      <p:sp>
        <p:nvSpPr>
          <p:cNvPr id="2" name="Title 1"/>
          <p:cNvSpPr>
            <a:spLocks noGrp="1"/>
          </p:cNvSpPr>
          <p:nvPr>
            <p:ph type="title"/>
          </p:nvPr>
        </p:nvSpPr>
        <p:spPr>
          <a:xfrm>
            <a:off x="457200" y="274638"/>
            <a:ext cx="8229600" cy="58018"/>
          </a:xfrm>
        </p:spPr>
        <p:txBody>
          <a:bodyPr>
            <a:normAutofit fontScale="90000"/>
          </a:bodyPr>
          <a:lstStyle/>
          <a:p>
            <a:endParaRPr lang="el-GR"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fontScale="62500" lnSpcReduction="20000"/>
          </a:bodyPr>
          <a:lstStyle/>
          <a:p>
            <a:endParaRPr lang="el-GR" dirty="0" smtClean="0"/>
          </a:p>
          <a:p>
            <a:r>
              <a:rPr lang="el-GR" dirty="0" smtClean="0"/>
              <a:t>Στατιστικά σημαντικές διαφορές υπήρχαν επίσης στις ακόλουθες περιπτώσεις (έλεγχος </a:t>
            </a:r>
            <a:r>
              <a:rPr lang="en-US" dirty="0" err="1" smtClean="0"/>
              <a:t>Scheffe</a:t>
            </a:r>
            <a:r>
              <a:rPr lang="el-GR" dirty="0" smtClean="0"/>
              <a:t>): </a:t>
            </a:r>
          </a:p>
          <a:p>
            <a:pPr lvl="0"/>
            <a:r>
              <a:rPr lang="el-GR" b="1" i="1" dirty="0" smtClean="0"/>
              <a:t>Παράγοντας 1</a:t>
            </a:r>
            <a:r>
              <a:rPr lang="el-GR" dirty="0" smtClean="0"/>
              <a:t>: </a:t>
            </a:r>
            <a:r>
              <a:rPr lang="el-GR" i="1" u="sng" dirty="0" smtClean="0"/>
              <a:t>Ανωτερότητα αντρών στο χώρο εργασίας</a:t>
            </a:r>
            <a:r>
              <a:rPr lang="el-GR" dirty="0" smtClean="0"/>
              <a:t>: Οι εργαζόμενοι στη </a:t>
            </a:r>
            <a:r>
              <a:rPr lang="el-GR" b="1" dirty="0" smtClean="0"/>
              <a:t>βιομηχανία και στο εμπόριο </a:t>
            </a:r>
            <a:r>
              <a:rPr lang="el-GR" dirty="0" smtClean="0"/>
              <a:t>ασπάζονταν περισσότερο την άποψη περί ανωτερότητας των αντρών στο χώρο εργασίας σε σύγκριση με τους εργαζόμενους στη δημόσια υπηρεσία και τους </a:t>
            </a:r>
            <a:r>
              <a:rPr lang="el-GR" dirty="0" err="1" smtClean="0"/>
              <a:t>ημικρατικούς</a:t>
            </a:r>
            <a:r>
              <a:rPr lang="el-GR" dirty="0" smtClean="0"/>
              <a:t> οργανισμούς.</a:t>
            </a:r>
          </a:p>
          <a:p>
            <a:pPr lvl="0">
              <a:buNone/>
            </a:pPr>
            <a:r>
              <a:rPr lang="el-GR" dirty="0" smtClean="0"/>
              <a:t> </a:t>
            </a:r>
          </a:p>
          <a:p>
            <a:pPr lvl="0"/>
            <a:r>
              <a:rPr lang="el-GR" b="1" i="1" dirty="0" smtClean="0"/>
              <a:t>Παράγοντας 5:</a:t>
            </a:r>
            <a:r>
              <a:rPr lang="el-GR" dirty="0" smtClean="0"/>
              <a:t> </a:t>
            </a:r>
            <a:r>
              <a:rPr lang="el-GR" i="1" u="sng" dirty="0" smtClean="0"/>
              <a:t>Ανισότητα ευκαιριών ανέλιξης και κατάρτισης υπέρ των αντρών</a:t>
            </a:r>
            <a:r>
              <a:rPr lang="el-GR" u="sng" dirty="0" smtClean="0"/>
              <a:t>:</a:t>
            </a:r>
            <a:r>
              <a:rPr lang="el-GR" dirty="0" smtClean="0"/>
              <a:t> Οι εργαζόμενοι στη </a:t>
            </a:r>
            <a:r>
              <a:rPr lang="el-GR" b="1" dirty="0" smtClean="0"/>
              <a:t>βιομηχανία, στις υπηρεσίες και στο εμπόριο </a:t>
            </a:r>
            <a:r>
              <a:rPr lang="el-GR" dirty="0" smtClean="0"/>
              <a:t>ήταν πιο δεκτικοί σε τέτοιες ανισότητες σε σχέση με τους εκπαιδευτικούς και τους εργαζόμενους στη δημόσια υπηρεσία και τους </a:t>
            </a:r>
            <a:r>
              <a:rPr lang="el-GR" dirty="0" err="1" smtClean="0"/>
              <a:t>ημικρατικούς</a:t>
            </a:r>
            <a:r>
              <a:rPr lang="el-GR" dirty="0" smtClean="0"/>
              <a:t> οργανισμούς. </a:t>
            </a:r>
          </a:p>
          <a:p>
            <a:pPr lvl="0">
              <a:buNone/>
            </a:pPr>
            <a:endParaRPr lang="el-GR" dirty="0" smtClean="0"/>
          </a:p>
          <a:p>
            <a:pPr lvl="0"/>
            <a:r>
              <a:rPr lang="el-GR" b="1" i="1" dirty="0" smtClean="0"/>
              <a:t>Παράγοντας 6</a:t>
            </a:r>
            <a:r>
              <a:rPr lang="el-GR" dirty="0" smtClean="0"/>
              <a:t>: </a:t>
            </a:r>
            <a:r>
              <a:rPr lang="el-GR" i="1" u="sng" dirty="0" smtClean="0"/>
              <a:t>Ρατσισμός εις βάρος των «άλλων» (ατόμων με διαφορετική εθνικότητα/φυλή και αποκλίνουσες σεξουαλικές προτιμήσεις)</a:t>
            </a:r>
            <a:r>
              <a:rPr lang="el-GR" u="sng" dirty="0" smtClean="0"/>
              <a:t>:</a:t>
            </a:r>
            <a:r>
              <a:rPr lang="el-GR" dirty="0" smtClean="0"/>
              <a:t> Οι εργαζόμενοι στο </a:t>
            </a:r>
            <a:r>
              <a:rPr lang="el-GR" b="1" dirty="0" smtClean="0"/>
              <a:t>εμπόριο </a:t>
            </a:r>
            <a:r>
              <a:rPr lang="el-GR" dirty="0" smtClean="0"/>
              <a:t>είναι επιδεικνύουν σε μεγαλύτερο βαθμό ρατσιστική αντίληψη σε σχέση με τους εργαζόμενους στις υπηρεσίες, τους εκπαιδευτικούς, τους δημόσιους υπαλλήλους και τους εργαζόμενους σε </a:t>
            </a:r>
            <a:r>
              <a:rPr lang="el-GR" dirty="0" err="1" smtClean="0"/>
              <a:t>ημικρατικούς</a:t>
            </a:r>
            <a:r>
              <a:rPr lang="el-GR" dirty="0" smtClean="0"/>
              <a:t> οργανισμούς. </a:t>
            </a:r>
          </a:p>
          <a:p>
            <a:pPr>
              <a:buNone/>
            </a:pPr>
            <a:r>
              <a:rPr lang="el-GR" b="1" i="1" dirty="0" smtClean="0"/>
              <a:t> </a:t>
            </a:r>
            <a:endParaRPr lang="el-GR" dirty="0"/>
          </a:p>
        </p:txBody>
      </p:sp>
      <p:sp>
        <p:nvSpPr>
          <p:cNvPr id="2" name="Title 1"/>
          <p:cNvSpPr>
            <a:spLocks noGrp="1"/>
          </p:cNvSpPr>
          <p:nvPr>
            <p:ph type="title"/>
          </p:nvPr>
        </p:nvSpPr>
        <p:spPr>
          <a:xfrm>
            <a:off x="457200" y="274638"/>
            <a:ext cx="8229600" cy="130026"/>
          </a:xfrm>
        </p:spPr>
        <p:txBody>
          <a:bodyPr>
            <a:normAutofit fontScale="90000"/>
          </a:bodyPr>
          <a:lstStyle/>
          <a:p>
            <a:endParaRPr lang="el-G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fontScale="85000" lnSpcReduction="10000"/>
          </a:bodyPr>
          <a:lstStyle/>
          <a:p>
            <a:pPr algn="ctr">
              <a:buNone/>
            </a:pPr>
            <a:r>
              <a:rPr lang="el-GR" b="1" dirty="0" smtClean="0"/>
              <a:t>ΘΕΩΡΗΤΙΚΟ ΥΠΟΒΑΘΡΟ</a:t>
            </a:r>
          </a:p>
          <a:p>
            <a:pPr algn="ctr">
              <a:buNone/>
            </a:pPr>
            <a:r>
              <a:rPr lang="el-GR" b="1" dirty="0" smtClean="0">
                <a:solidFill>
                  <a:srgbClr val="7030A0"/>
                </a:solidFill>
              </a:rPr>
              <a:t>ΑΝΙΣΟΤΗΤΑ= Ηγεμονία και Καταπίεση</a:t>
            </a:r>
          </a:p>
          <a:p>
            <a:pPr algn="ctr">
              <a:buNone/>
            </a:pPr>
            <a:r>
              <a:rPr lang="el-GR" b="1" dirty="0" smtClean="0"/>
              <a:t>Συνθήκες                                          Αξίες</a:t>
            </a:r>
            <a:endParaRPr lang="en-GB" b="1" dirty="0" smtClean="0"/>
          </a:p>
          <a:p>
            <a:pPr algn="ctr">
              <a:buNone/>
            </a:pPr>
            <a:endParaRPr lang="en-GB" b="1" dirty="0" smtClean="0"/>
          </a:p>
          <a:p>
            <a:pPr algn="r">
              <a:buNone/>
            </a:pPr>
            <a:r>
              <a:rPr lang="el-GR" sz="1700" b="1" dirty="0" smtClean="0">
                <a:solidFill>
                  <a:srgbClr val="7030A0"/>
                </a:solidFill>
              </a:rPr>
              <a:t>Ανωτερότητα-Κατωτερότητα</a:t>
            </a:r>
          </a:p>
          <a:p>
            <a:pPr algn="r">
              <a:buNone/>
            </a:pPr>
            <a:endParaRPr lang="el-GR" b="1" dirty="0" smtClean="0"/>
          </a:p>
          <a:p>
            <a:pPr algn="r">
              <a:buNone/>
            </a:pPr>
            <a:r>
              <a:rPr lang="el-GR" b="1" dirty="0" smtClean="0"/>
              <a:t>  </a:t>
            </a:r>
            <a:r>
              <a:rPr lang="el-GR" sz="1800" b="1" dirty="0" smtClean="0"/>
              <a:t>Ιστορικές                                                                                     Στερεότυπα</a:t>
            </a:r>
            <a:endParaRPr lang="el-GR" sz="1800" b="1" dirty="0"/>
          </a:p>
          <a:p>
            <a:pPr algn="r">
              <a:buNone/>
            </a:pPr>
            <a:r>
              <a:rPr lang="el-GR" sz="1800" b="1" dirty="0" smtClean="0"/>
              <a:t>    Κοινωνικές                                                                                 </a:t>
            </a:r>
            <a:r>
              <a:rPr lang="el-GR" sz="1700" b="1" dirty="0" smtClean="0"/>
              <a:t>Προκαταλήψεις</a:t>
            </a:r>
            <a:r>
              <a:rPr lang="el-GR" sz="1800" b="1" dirty="0" smtClean="0"/>
              <a:t>                                                                               </a:t>
            </a:r>
          </a:p>
          <a:p>
            <a:pPr>
              <a:buNone/>
            </a:pPr>
            <a:r>
              <a:rPr lang="el-GR" sz="1800" b="1" dirty="0"/>
              <a:t> </a:t>
            </a:r>
            <a:r>
              <a:rPr lang="el-GR" sz="1800" b="1" dirty="0" smtClean="0"/>
              <a:t>   Πολιτικές</a:t>
            </a:r>
          </a:p>
          <a:p>
            <a:pPr>
              <a:buNone/>
            </a:pPr>
            <a:r>
              <a:rPr lang="el-GR" sz="1800" b="1" dirty="0" smtClean="0"/>
              <a:t>    Οικονομικές                                                                                                       </a:t>
            </a:r>
          </a:p>
          <a:p>
            <a:pPr>
              <a:buNone/>
            </a:pPr>
            <a:r>
              <a:rPr lang="el-GR" sz="1800" b="1" dirty="0" smtClean="0"/>
              <a:t>                                                                                                 </a:t>
            </a:r>
            <a:r>
              <a:rPr lang="el-GR" sz="1800" b="1" dirty="0" err="1" smtClean="0"/>
              <a:t>Ινστρουμενταλισμός</a:t>
            </a:r>
            <a:endParaRPr lang="en-GB" sz="1800" b="1" dirty="0" smtClean="0"/>
          </a:p>
          <a:p>
            <a:pPr algn="r">
              <a:buNone/>
            </a:pPr>
            <a:r>
              <a:rPr lang="el-GR" sz="1800" b="1" dirty="0" smtClean="0"/>
              <a:t>Πατριαρχία</a:t>
            </a:r>
          </a:p>
          <a:p>
            <a:pPr algn="r">
              <a:buNone/>
            </a:pPr>
            <a:r>
              <a:rPr lang="el-GR" sz="1800" b="1" dirty="0" smtClean="0"/>
              <a:t>    Πολιτιστικές                                                                               Συντηρητισμός</a:t>
            </a:r>
          </a:p>
          <a:p>
            <a:pPr>
              <a:buNone/>
            </a:pPr>
            <a:endParaRPr lang="el-GR" sz="1800" b="1" dirty="0"/>
          </a:p>
          <a:p>
            <a:pPr algn="ctr">
              <a:buNone/>
            </a:pPr>
            <a:r>
              <a:rPr lang="el-GR" b="1" dirty="0" smtClean="0"/>
              <a:t>ΡΑΤΣΙΣΜΟΣ</a:t>
            </a:r>
            <a:endParaRPr lang="el-GR" sz="1800" b="1" dirty="0" smtClean="0"/>
          </a:p>
          <a:p>
            <a:pPr>
              <a:buNone/>
            </a:pPr>
            <a:endParaRPr lang="el-GR" sz="1800" b="1" dirty="0"/>
          </a:p>
          <a:p>
            <a:pPr>
              <a:buNone/>
            </a:pPr>
            <a:endParaRPr lang="el-GR" sz="1800" b="1" dirty="0" smtClean="0"/>
          </a:p>
          <a:p>
            <a:pPr algn="ctr">
              <a:buNone/>
            </a:pPr>
            <a:r>
              <a:rPr lang="el-GR" sz="1800" b="1" dirty="0"/>
              <a:t> </a:t>
            </a:r>
            <a:r>
              <a:rPr lang="el-GR" sz="1800" b="1" dirty="0" smtClean="0"/>
              <a:t>       </a:t>
            </a:r>
            <a:endParaRPr lang="el-GR" sz="1800" b="1" dirty="0"/>
          </a:p>
        </p:txBody>
      </p:sp>
      <p:sp>
        <p:nvSpPr>
          <p:cNvPr id="2" name="Title 1"/>
          <p:cNvSpPr>
            <a:spLocks noGrp="1"/>
          </p:cNvSpPr>
          <p:nvPr>
            <p:ph type="title"/>
          </p:nvPr>
        </p:nvSpPr>
        <p:spPr>
          <a:xfrm>
            <a:off x="457200" y="274638"/>
            <a:ext cx="8229600" cy="58018"/>
          </a:xfrm>
        </p:spPr>
        <p:txBody>
          <a:bodyPr>
            <a:normAutofit fontScale="90000"/>
          </a:bodyPr>
          <a:lstStyle/>
          <a:p>
            <a:endParaRPr lang="el-GR" dirty="0"/>
          </a:p>
        </p:txBody>
      </p:sp>
      <p:cxnSp>
        <p:nvCxnSpPr>
          <p:cNvPr id="6" name="Straight Arrow Connector 5"/>
          <p:cNvCxnSpPr/>
          <p:nvPr/>
        </p:nvCxnSpPr>
        <p:spPr>
          <a:xfrm>
            <a:off x="4499992" y="2060848"/>
            <a:ext cx="0" cy="2448272"/>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2483768" y="1916832"/>
            <a:ext cx="180020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4572000" y="1916832"/>
            <a:ext cx="1728192"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5652120" y="4293096"/>
            <a:ext cx="1800200" cy="7920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971600" y="4365104"/>
            <a:ext cx="2664296" cy="72008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30" name="Action Button: Back or Previous 29">
            <a:hlinkClick r:id="" action="ppaction://hlinkshowjump?jump=previousslide" highlightClick="1"/>
          </p:cNvPr>
          <p:cNvSpPr/>
          <p:nvPr/>
        </p:nvSpPr>
        <p:spPr>
          <a:xfrm>
            <a:off x="3275856" y="2636912"/>
            <a:ext cx="1042416" cy="936104"/>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1" name="Action Button: Forward or Next 30">
            <a:hlinkClick r:id="" action="ppaction://hlinkshowjump?jump=nextslide" highlightClick="1"/>
          </p:cNvPr>
          <p:cNvSpPr/>
          <p:nvPr/>
        </p:nvSpPr>
        <p:spPr>
          <a:xfrm>
            <a:off x="4716016" y="2636912"/>
            <a:ext cx="1008112" cy="936104"/>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fontScale="70000" lnSpcReduction="20000"/>
          </a:bodyPr>
          <a:lstStyle/>
          <a:p>
            <a:pPr algn="ctr">
              <a:buNone/>
            </a:pPr>
            <a:r>
              <a:rPr lang="el-GR" sz="5100" b="1" i="1" dirty="0" smtClean="0"/>
              <a:t>Διαφορές Κατά Θέση Εργασίας </a:t>
            </a:r>
            <a:r>
              <a:rPr lang="el-GR" i="1" dirty="0" smtClean="0"/>
              <a:t>	</a:t>
            </a:r>
          </a:p>
          <a:p>
            <a:pPr algn="ctr">
              <a:buNone/>
            </a:pPr>
            <a:endParaRPr lang="el-GR" dirty="0" smtClean="0"/>
          </a:p>
          <a:p>
            <a:r>
              <a:rPr lang="el-GR" dirty="0" smtClean="0"/>
              <a:t>Τέλος, εξετάσαμε αν υπάρχουν διαφορές στις αντιλήψεις των συμμετεχόντων ανάλογα με τη θέση εργασίας τους (υπάλληλος, ιδιοκτήτης, διευθυντής). (Έλεγχος </a:t>
            </a:r>
            <a:r>
              <a:rPr lang="en-US" dirty="0" err="1" smtClean="0"/>
              <a:t>Scheffe</a:t>
            </a:r>
            <a:r>
              <a:rPr lang="el-GR" dirty="0" smtClean="0"/>
              <a:t>)</a:t>
            </a:r>
          </a:p>
          <a:p>
            <a:pPr>
              <a:buNone/>
            </a:pPr>
            <a:endParaRPr lang="el-GR" dirty="0" smtClean="0"/>
          </a:p>
          <a:p>
            <a:pPr lvl="0"/>
            <a:r>
              <a:rPr lang="el-GR" b="1" i="1" dirty="0" smtClean="0"/>
              <a:t>Παράγοντας 2 (</a:t>
            </a:r>
            <a:r>
              <a:rPr lang="el-GR" i="1" u="sng" dirty="0" smtClean="0"/>
              <a:t>Αποδοχή εργασιακών ανισοτήτων εις βάρος των γυναικών) </a:t>
            </a:r>
            <a:r>
              <a:rPr lang="el-GR" i="1" dirty="0" smtClean="0"/>
              <a:t>και </a:t>
            </a:r>
            <a:r>
              <a:rPr lang="el-GR" b="1" i="1" dirty="0" smtClean="0"/>
              <a:t>Παράγοντας 8</a:t>
            </a:r>
            <a:r>
              <a:rPr lang="el-GR" i="1" dirty="0" smtClean="0"/>
              <a:t> (</a:t>
            </a:r>
            <a:r>
              <a:rPr lang="el-GR" i="1" u="sng" dirty="0" smtClean="0"/>
              <a:t>Στερεοτυπικές Αντιλήψεις αναφορικά με τα αντρικά και γυναικεία επαγγέλματα)</a:t>
            </a:r>
            <a:r>
              <a:rPr lang="el-GR" dirty="0" smtClean="0"/>
              <a:t>: Και στους δύο παράγοντες, </a:t>
            </a:r>
            <a:r>
              <a:rPr lang="el-GR" b="1" dirty="0" smtClean="0"/>
              <a:t>οι διευθυντές παρουσίαζαν λιγότερο έντονες αντιλήψεις σε σχέση με τους ιδιοκτήτες και τους υπαλλήλους. </a:t>
            </a:r>
          </a:p>
          <a:p>
            <a:pPr lvl="0">
              <a:buNone/>
            </a:pPr>
            <a:endParaRPr lang="el-GR" b="1" dirty="0" smtClean="0"/>
          </a:p>
          <a:p>
            <a:pPr lvl="0"/>
            <a:r>
              <a:rPr lang="el-GR" b="1" i="1" dirty="0" smtClean="0"/>
              <a:t>Παράγοντας 3 </a:t>
            </a:r>
            <a:r>
              <a:rPr lang="el-GR" i="1" dirty="0" smtClean="0"/>
              <a:t>(</a:t>
            </a:r>
            <a:r>
              <a:rPr lang="el-GR" i="1" u="sng" dirty="0" smtClean="0"/>
              <a:t>Προτίμηση ευπαρουσίαστων ατόμων χωρίς οικογενειακές υποχρεώσεις),</a:t>
            </a:r>
            <a:r>
              <a:rPr lang="el-GR" i="1" dirty="0" smtClean="0"/>
              <a:t> </a:t>
            </a:r>
            <a:r>
              <a:rPr lang="el-GR" b="1" i="1" dirty="0" smtClean="0"/>
              <a:t>Παράγοντας</a:t>
            </a:r>
            <a:r>
              <a:rPr lang="el-GR" i="1" dirty="0" smtClean="0"/>
              <a:t> </a:t>
            </a:r>
            <a:r>
              <a:rPr lang="el-GR" b="1" i="1" dirty="0" smtClean="0"/>
              <a:t>5 </a:t>
            </a:r>
            <a:r>
              <a:rPr lang="el-GR" i="1" dirty="0" smtClean="0"/>
              <a:t>(</a:t>
            </a:r>
            <a:r>
              <a:rPr lang="el-GR" i="1" u="sng" dirty="0" smtClean="0"/>
              <a:t>Ανισότητα ευκαιριών ανέλιξης και κατάρτισης υπέρ των αντρών</a:t>
            </a:r>
            <a:r>
              <a:rPr lang="el-GR" i="1" dirty="0" smtClean="0"/>
              <a:t>) και </a:t>
            </a:r>
            <a:r>
              <a:rPr lang="el-GR" b="1" i="1" dirty="0" smtClean="0"/>
              <a:t>Παράγοντας 6</a:t>
            </a:r>
            <a:r>
              <a:rPr lang="el-GR" dirty="0" smtClean="0"/>
              <a:t> (</a:t>
            </a:r>
            <a:r>
              <a:rPr lang="el-GR" i="1" u="sng" dirty="0" smtClean="0"/>
              <a:t>Ρατσισμός εις βάρος των «άλλων</a:t>
            </a:r>
            <a:r>
              <a:rPr lang="el-GR" i="1" dirty="0" smtClean="0"/>
              <a:t>»):  </a:t>
            </a:r>
            <a:r>
              <a:rPr lang="el-GR" dirty="0" smtClean="0"/>
              <a:t>Και στις τρείς περιπτώσεις οι </a:t>
            </a:r>
            <a:r>
              <a:rPr lang="el-GR" b="1" dirty="0" smtClean="0"/>
              <a:t>ιδιοκτήτες είχαν εντονότερες απόψεις σε σχέση τόσο με τους διευθυντές όσο και με τους υπαλλήλους. </a:t>
            </a:r>
          </a:p>
          <a:p>
            <a:endParaRPr lang="el-GR" dirty="0" smtClean="0"/>
          </a:p>
          <a:p>
            <a:endParaRPr lang="el-GR" dirty="0"/>
          </a:p>
        </p:txBody>
      </p:sp>
      <p:sp>
        <p:nvSpPr>
          <p:cNvPr id="2" name="Title 1"/>
          <p:cNvSpPr>
            <a:spLocks noGrp="1"/>
          </p:cNvSpPr>
          <p:nvPr>
            <p:ph type="title"/>
          </p:nvPr>
        </p:nvSpPr>
        <p:spPr>
          <a:xfrm>
            <a:off x="457200" y="274638"/>
            <a:ext cx="8229600" cy="58018"/>
          </a:xfrm>
        </p:spPr>
        <p:txBody>
          <a:bodyPr>
            <a:normAutofit fontScale="90000"/>
          </a:bodyPr>
          <a:lstStyle/>
          <a:p>
            <a:endParaRPr lang="el-GR"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lstStyle/>
          <a:p>
            <a:endParaRPr lang="el-GR" dirty="0" smtClean="0"/>
          </a:p>
          <a:p>
            <a:endParaRPr lang="el-GR" dirty="0" smtClean="0"/>
          </a:p>
          <a:p>
            <a:pPr>
              <a:buNone/>
            </a:pPr>
            <a:endParaRPr lang="el-GR" dirty="0" smtClean="0"/>
          </a:p>
          <a:p>
            <a:pPr algn="ctr">
              <a:buNone/>
            </a:pPr>
            <a:r>
              <a:rPr lang="el-GR" sz="3600" b="1" dirty="0" smtClean="0"/>
              <a:t>ΑΠΟΤΕΛΕΣΜΑΤΑ ΣΥΝΕΝΤΕΥΞΕΩΝ</a:t>
            </a:r>
          </a:p>
          <a:p>
            <a:pPr algn="ctr">
              <a:buFont typeface="Wingdings" pitchFamily="2" charset="2"/>
              <a:buChar char="ü"/>
            </a:pPr>
            <a:r>
              <a:rPr lang="el-GR" sz="3600" b="1" dirty="0" smtClean="0"/>
              <a:t> Διάκριση στην Ανέλιξη</a:t>
            </a:r>
          </a:p>
          <a:p>
            <a:pPr algn="ctr">
              <a:buFont typeface="Wingdings" pitchFamily="2" charset="2"/>
              <a:buChar char="ü"/>
            </a:pPr>
            <a:r>
              <a:rPr lang="el-GR" sz="3600" b="1" dirty="0" smtClean="0"/>
              <a:t>Διάκριση λόγω Μητρότητας</a:t>
            </a:r>
          </a:p>
          <a:p>
            <a:pPr algn="ctr">
              <a:buFont typeface="Wingdings" pitchFamily="2" charset="2"/>
              <a:buChar char="ü"/>
            </a:pPr>
            <a:r>
              <a:rPr lang="el-GR" sz="3600" b="1" dirty="0" smtClean="0"/>
              <a:t>Σεξουαλική Παρενόχληση </a:t>
            </a:r>
            <a:endParaRPr lang="el-GR" sz="3600" b="1" dirty="0"/>
          </a:p>
        </p:txBody>
      </p:sp>
      <p:sp>
        <p:nvSpPr>
          <p:cNvPr id="2" name="Title 1"/>
          <p:cNvSpPr>
            <a:spLocks noGrp="1"/>
          </p:cNvSpPr>
          <p:nvPr>
            <p:ph type="title"/>
          </p:nvPr>
        </p:nvSpPr>
        <p:spPr>
          <a:xfrm>
            <a:off x="457200" y="274638"/>
            <a:ext cx="8229600" cy="130026"/>
          </a:xfrm>
        </p:spPr>
        <p:txBody>
          <a:bodyPr>
            <a:normAutofit fontScale="90000"/>
          </a:bodyPr>
          <a:lstStyle/>
          <a:p>
            <a:endParaRPr lang="el-GR"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a:bodyPr>
          <a:lstStyle/>
          <a:p>
            <a:pPr algn="ctr">
              <a:buNone/>
            </a:pPr>
            <a:r>
              <a:rPr lang="el-GR" b="1" i="1" u="sng" dirty="0" smtClean="0"/>
              <a:t>                     Συνεντεύξεις για Ισότητα στην Ανέλιξη</a:t>
            </a:r>
          </a:p>
          <a:p>
            <a:pPr>
              <a:buNone/>
            </a:pPr>
            <a:r>
              <a:rPr lang="el-GR" dirty="0" smtClean="0"/>
              <a:t>-  Οι γυναίκες αισθάνονται </a:t>
            </a:r>
            <a:r>
              <a:rPr lang="el-GR" b="1" dirty="0" smtClean="0"/>
              <a:t>ΑΔΥΝΑΜΕΣ</a:t>
            </a:r>
            <a:r>
              <a:rPr lang="el-GR" dirty="0" smtClean="0"/>
              <a:t> και </a:t>
            </a:r>
            <a:r>
              <a:rPr lang="el-GR" b="1" dirty="0" smtClean="0"/>
              <a:t>ΑΠΛΗΡΟΦΟΡΗΤΕΣ</a:t>
            </a:r>
          </a:p>
          <a:p>
            <a:pPr>
              <a:buFontTx/>
              <a:buChar char="-"/>
            </a:pPr>
            <a:r>
              <a:rPr lang="el-GR" dirty="0" smtClean="0"/>
              <a:t>Ακόμα και αν από κάποιο οργανισμό ή άτομα βρουν συμπαράσταση – «χωρίς πρακτικό αντίκρισμα»</a:t>
            </a:r>
          </a:p>
          <a:p>
            <a:pPr>
              <a:buFontTx/>
              <a:buChar char="-"/>
            </a:pPr>
            <a:r>
              <a:rPr lang="el-GR" b="1" dirty="0" smtClean="0"/>
              <a:t>Έντονα αρνητικά συναισθήματα</a:t>
            </a:r>
            <a:r>
              <a:rPr lang="el-GR" dirty="0" smtClean="0"/>
              <a:t>: πικρία, απογοήτευση, κατάθλιψη/ αγανάκτηση, θυμός, απόγνωση</a:t>
            </a:r>
          </a:p>
          <a:p>
            <a:pPr>
              <a:buFontTx/>
              <a:buChar char="-"/>
            </a:pPr>
            <a:r>
              <a:rPr lang="el-GR" dirty="0" smtClean="0"/>
              <a:t>Σε επαγγέλματα ίδια με του συζύγου υφίστανται </a:t>
            </a:r>
            <a:r>
              <a:rPr lang="el-GR" b="1" dirty="0" smtClean="0"/>
              <a:t>ανταγωνισμό και από το σύζυγο  </a:t>
            </a:r>
            <a:endParaRPr lang="el-GR" b="1" dirty="0"/>
          </a:p>
        </p:txBody>
      </p:sp>
      <p:sp>
        <p:nvSpPr>
          <p:cNvPr id="2" name="Title 1"/>
          <p:cNvSpPr>
            <a:spLocks noGrp="1"/>
          </p:cNvSpPr>
          <p:nvPr>
            <p:ph type="title"/>
          </p:nvPr>
        </p:nvSpPr>
        <p:spPr>
          <a:xfrm>
            <a:off x="457200" y="274638"/>
            <a:ext cx="8229600" cy="58018"/>
          </a:xfrm>
        </p:spPr>
        <p:txBody>
          <a:bodyPr>
            <a:normAutofit fontScale="90000"/>
          </a:bodyPr>
          <a:lstStyle/>
          <a:p>
            <a:endParaRPr lang="el-G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lstStyle/>
          <a:p>
            <a:pPr algn="ctr">
              <a:buNone/>
            </a:pPr>
            <a:endParaRPr lang="el-GR" b="1" dirty="0" smtClean="0"/>
          </a:p>
          <a:p>
            <a:pPr algn="ctr">
              <a:buNone/>
            </a:pPr>
            <a:r>
              <a:rPr lang="el-GR" b="1" dirty="0" smtClean="0"/>
              <a:t>Αποτελέσματα καταγγελία</a:t>
            </a:r>
            <a:r>
              <a:rPr lang="el-GR" dirty="0" smtClean="0"/>
              <a:t>ς</a:t>
            </a:r>
          </a:p>
          <a:p>
            <a:pPr>
              <a:buFontTx/>
              <a:buChar char="-"/>
            </a:pPr>
            <a:endParaRPr lang="el-GR" dirty="0" smtClean="0"/>
          </a:p>
          <a:p>
            <a:pPr>
              <a:buFontTx/>
              <a:buChar char="-"/>
            </a:pPr>
            <a:r>
              <a:rPr lang="el-GR" dirty="0" smtClean="0"/>
              <a:t>Ψυχολογικός πόλεμος και ειρωνεία από προϊσταμένους </a:t>
            </a:r>
          </a:p>
          <a:p>
            <a:pPr>
              <a:buFontTx/>
              <a:buChar char="-"/>
            </a:pPr>
            <a:r>
              <a:rPr lang="el-GR" dirty="0" smtClean="0"/>
              <a:t>Εκφοβισμός από τον «ανταγωνιστή» </a:t>
            </a:r>
          </a:p>
          <a:p>
            <a:pPr>
              <a:buFontTx/>
              <a:buChar char="-"/>
            </a:pPr>
            <a:r>
              <a:rPr lang="el-GR" dirty="0" smtClean="0"/>
              <a:t>Κανένα ουσιαστικό-θετικό αποτέλεσμα</a:t>
            </a:r>
          </a:p>
          <a:p>
            <a:pPr>
              <a:buFontTx/>
              <a:buChar char="-"/>
            </a:pPr>
            <a:r>
              <a:rPr lang="el-GR" dirty="0" smtClean="0"/>
              <a:t>Φόβος «καθήλωσης» στη θέση χωρίς ανέλιξη- εκδικητικότητα   </a:t>
            </a:r>
            <a:endParaRPr lang="el-GR" dirty="0"/>
          </a:p>
        </p:txBody>
      </p:sp>
      <p:sp>
        <p:nvSpPr>
          <p:cNvPr id="2" name="Title 1"/>
          <p:cNvSpPr>
            <a:spLocks noGrp="1"/>
          </p:cNvSpPr>
          <p:nvPr>
            <p:ph type="title"/>
          </p:nvPr>
        </p:nvSpPr>
        <p:spPr>
          <a:xfrm>
            <a:off x="457200" y="274638"/>
            <a:ext cx="8229600" cy="58018"/>
          </a:xfrm>
        </p:spPr>
        <p:txBody>
          <a:bodyPr>
            <a:normAutofit fontScale="90000"/>
          </a:bodyPr>
          <a:lstStyle/>
          <a:p>
            <a:endParaRPr lang="el-G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251520" y="522288"/>
          <a:ext cx="8435280" cy="5308600"/>
        </p:xfrm>
        <a:graphic>
          <a:graphicData uri="http://schemas.openxmlformats.org/drawingml/2006/table">
            <a:tbl>
              <a:tblPr firstRow="1" bandRow="1">
                <a:tableStyleId>{5C22544A-7EE6-4342-B048-85BDC9FD1C3A}</a:tableStyleId>
              </a:tblPr>
              <a:tblGrid>
                <a:gridCol w="2664296"/>
                <a:gridCol w="5770984"/>
              </a:tblGrid>
              <a:tr h="370840">
                <a:tc>
                  <a:txBody>
                    <a:bodyPr/>
                    <a:lstStyle/>
                    <a:p>
                      <a:endParaRPr lang="el-GR" sz="1500" dirty="0"/>
                    </a:p>
                  </a:txBody>
                  <a:tcPr/>
                </a:tc>
                <a:tc>
                  <a:txBody>
                    <a:bodyPr/>
                    <a:lstStyle/>
                    <a:p>
                      <a:pPr algn="ctr"/>
                      <a:r>
                        <a:rPr lang="el-GR" sz="1800" dirty="0" smtClean="0"/>
                        <a:t>Ενδεικτικές Φράσεις και Σχόλια</a:t>
                      </a:r>
                      <a:endParaRPr lang="el-GR" sz="1800" dirty="0"/>
                    </a:p>
                  </a:txBody>
                  <a:tcPr/>
                </a:tc>
              </a:tr>
              <a:tr h="3708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500" b="0" i="0" u="none" strike="noStrike" cap="none" normalizeH="0" baseline="0" dirty="0" smtClean="0">
                          <a:ln>
                            <a:noFill/>
                          </a:ln>
                          <a:solidFill>
                            <a:srgbClr val="000000"/>
                          </a:solidFill>
                          <a:effectLst/>
                          <a:latin typeface="Calibri" pitchFamily="34" charset="0"/>
                          <a:cs typeface="Arial" charset="0"/>
                        </a:rPr>
                        <a:t>Ανδροκρατούμενη κοινωνία</a:t>
                      </a:r>
                    </a:p>
                  </a:txBody>
                  <a:tcPr horzOverflow="overflow"/>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500" b="0" i="0" u="none" strike="noStrike" cap="none" normalizeH="0" baseline="0" dirty="0" smtClean="0">
                          <a:ln>
                            <a:noFill/>
                          </a:ln>
                          <a:solidFill>
                            <a:srgbClr val="000000"/>
                          </a:solidFill>
                          <a:effectLst/>
                          <a:latin typeface="Calibri" pitchFamily="34" charset="0"/>
                          <a:cs typeface="Arial" charset="0"/>
                        </a:rPr>
                        <a:t>«Η Κύπρος είναι μία ανδροκρατούμενη κοινωνία. Οι άντρες στην υπηρεσία μου είναι εχθρικοί απέναντι στις γυναίκες, θέλουν να μειωθεί το ποσοστό τους, θέλουν να καταργηθούν οι γραπτές εξετάσεις με βάση τις οποίες εισάγονται, γιατί δεν μπορούν να τις συναγωνιστούν…»! </a:t>
                      </a:r>
                    </a:p>
                  </a:txBody>
                  <a:tcPr horzOverflow="overflow"/>
                </a:tc>
              </a:tr>
              <a:tr h="3708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500" b="0" i="0" u="none" strike="noStrike" cap="none" normalizeH="0" baseline="0" dirty="0" smtClean="0">
                          <a:ln>
                            <a:noFill/>
                          </a:ln>
                          <a:solidFill>
                            <a:schemeClr val="tx1"/>
                          </a:solidFill>
                          <a:effectLst/>
                          <a:latin typeface="Calibri" pitchFamily="34" charset="0"/>
                          <a:cs typeface="Arial" charset="0"/>
                        </a:rPr>
                        <a:t>Μητρότητα</a:t>
                      </a:r>
                    </a:p>
                  </a:txBody>
                  <a:tcPr horzOverflow="overflow"/>
                </a:tc>
                <a:tc>
                  <a:txBody>
                    <a:bodyPr/>
                    <a:lstStyle/>
                    <a:p>
                      <a:pPr marL="0" marR="0" lvl="0" indent="0" algn="just" defTabSz="914400" rtl="0" eaLnBrk="1" fontAlgn="base" latinLnBrk="0" hangingPunct="1">
                        <a:lnSpc>
                          <a:spcPct val="100000"/>
                        </a:lnSpc>
                        <a:spcBef>
                          <a:spcPct val="0"/>
                        </a:spcBef>
                        <a:spcAft>
                          <a:spcPct val="0"/>
                        </a:spcAft>
                        <a:buClrTx/>
                        <a:buSzTx/>
                        <a:buFontTx/>
                        <a:buChar char="-"/>
                        <a:tabLst/>
                      </a:pPr>
                      <a:r>
                        <a:rPr kumimoji="0" lang="el-GR" sz="1500" b="0" i="0" u="none" strike="noStrike" cap="none" normalizeH="0" baseline="0" dirty="0" smtClean="0">
                          <a:ln>
                            <a:noFill/>
                          </a:ln>
                          <a:solidFill>
                            <a:schemeClr val="tx1"/>
                          </a:solidFill>
                          <a:effectLst/>
                          <a:latin typeface="Calibri" pitchFamily="34" charset="0"/>
                          <a:cs typeface="Arial" charset="0"/>
                        </a:rPr>
                        <a:t>«Έπιασαν την άλλη κοπέλα που ήταν ελεύθερη και όχι παντρεμένη.»</a:t>
                      </a:r>
                    </a:p>
                    <a:p>
                      <a:pPr marL="0" marR="0" lvl="0" indent="0" algn="just" defTabSz="914400" rtl="0" eaLnBrk="1" fontAlgn="base" latinLnBrk="0" hangingPunct="1">
                        <a:lnSpc>
                          <a:spcPct val="100000"/>
                        </a:lnSpc>
                        <a:spcBef>
                          <a:spcPct val="0"/>
                        </a:spcBef>
                        <a:spcAft>
                          <a:spcPct val="0"/>
                        </a:spcAft>
                        <a:buClrTx/>
                        <a:buSzTx/>
                        <a:buFontTx/>
                        <a:buChar char="-"/>
                        <a:tabLst/>
                      </a:pPr>
                      <a:r>
                        <a:rPr kumimoji="0" lang="el-GR" sz="1500" b="0" i="0" u="none" strike="noStrike" cap="none" normalizeH="0" baseline="0" dirty="0" smtClean="0">
                          <a:ln>
                            <a:noFill/>
                          </a:ln>
                          <a:solidFill>
                            <a:schemeClr val="tx1"/>
                          </a:solidFill>
                          <a:effectLst/>
                          <a:latin typeface="Calibri" pitchFamily="34" charset="0"/>
                          <a:cs typeface="Arial" charset="0"/>
                        </a:rPr>
                        <a:t> «Όλες οι ερωτήσεις της Επιτροπής είχαν να κάνουν με την οικογενειακή μου κατάσταση. «Είσαι παντρεμένη», μου έλεγαν, «πού θα αφήσεις τα παιδιά σου;». Ήταν κατηγορηματικοί, ότι η μητέρα πρέπει να μένει με τα παιδιά της. </a:t>
                      </a:r>
                    </a:p>
                  </a:txBody>
                  <a:tcPr horzOverflow="overflow"/>
                </a:tc>
              </a:tr>
              <a:tr h="370840">
                <a:tc>
                  <a:txBody>
                    <a:bodyPr/>
                    <a:lstStyle/>
                    <a:p>
                      <a:r>
                        <a:rPr lang="el-GR" sz="1500" dirty="0" smtClean="0"/>
                        <a:t>Επέμβαση άλλων - μέσα</a:t>
                      </a:r>
                      <a:endParaRPr lang="el-GR" sz="1500" dirty="0"/>
                    </a:p>
                  </a:txBody>
                  <a:tcPr/>
                </a:tc>
                <a:tc>
                  <a:txBody>
                    <a:bodyPr/>
                    <a:lstStyle/>
                    <a:p>
                      <a:pPr algn="just"/>
                      <a:r>
                        <a:rPr lang="el-GR" sz="1500" dirty="0" smtClean="0"/>
                        <a:t>«Η κοινωνία στην</a:t>
                      </a:r>
                      <a:r>
                        <a:rPr lang="el-GR" sz="1500" baseline="0" dirty="0" smtClean="0"/>
                        <a:t> Κύπρο είναι ανδροκρατούμενη, οι άντρες εδώ στην Κύπρο παίρνουν διάφορες θέσεις μέσω των Κομμάτων, φίλων κτλ., προσπαθούν να επιβληθούν με διάφορα μέσα εις βάρος της γυναίκας τις περισσότερες φορές. Δε θα το έκαναν αν ήξεραν ότι θα πάνε στα δικαστήρια.»</a:t>
                      </a:r>
                      <a:endParaRPr lang="el-GR" sz="1500" dirty="0"/>
                    </a:p>
                  </a:txBody>
                  <a:tcPr/>
                </a:tc>
              </a:tr>
              <a:tr h="370840">
                <a:tc>
                  <a:txBody>
                    <a:bodyPr/>
                    <a:lstStyle/>
                    <a:p>
                      <a:r>
                        <a:rPr lang="el-GR" sz="1500" b="1" dirty="0" smtClean="0">
                          <a:solidFill>
                            <a:schemeClr val="tx1"/>
                          </a:solidFill>
                        </a:rPr>
                        <a:t>Αποτυχημένες διεκδικήσεις</a:t>
                      </a:r>
                      <a:endParaRPr lang="el-GR" sz="1500" b="1" dirty="0">
                        <a:solidFill>
                          <a:schemeClr val="tx1"/>
                        </a:solidFill>
                      </a:endParaRPr>
                    </a:p>
                  </a:txBody>
                  <a:tcPr/>
                </a:tc>
                <a:tc>
                  <a:txBody>
                    <a:bodyPr/>
                    <a:lstStyle/>
                    <a:p>
                      <a:pPr algn="just"/>
                      <a:r>
                        <a:rPr lang="el-GR" sz="1500" b="1" dirty="0" smtClean="0">
                          <a:solidFill>
                            <a:schemeClr val="tx1"/>
                          </a:solidFill>
                        </a:rPr>
                        <a:t>«Φταίνε οι</a:t>
                      </a:r>
                      <a:r>
                        <a:rPr lang="el-GR" sz="1500" b="1" baseline="0" dirty="0" smtClean="0">
                          <a:solidFill>
                            <a:schemeClr val="tx1"/>
                          </a:solidFill>
                        </a:rPr>
                        <a:t> προηγούμενες αποτυχίες, οι αποτυχημένες διεκδικήσεις. Εάν ξέρεις ότι δε θα δικαιωθείς δεν το ξεκινάς καν. Τώρα πια το βλέπω από μένα, δεν είχαν καμία συνέπεια οι καταγγελίες μου.</a:t>
                      </a:r>
                      <a:r>
                        <a:rPr lang="el-GR" sz="1500" b="1" dirty="0" smtClean="0">
                          <a:solidFill>
                            <a:schemeClr val="tx1"/>
                          </a:solidFill>
                        </a:rPr>
                        <a:t>»</a:t>
                      </a:r>
                      <a:endParaRPr lang="el-GR" sz="1500" b="1" dirty="0">
                        <a:solidFill>
                          <a:schemeClr val="tx1"/>
                        </a:solidFill>
                      </a:endParaRPr>
                    </a:p>
                  </a:txBody>
                  <a:tcPr/>
                </a:tc>
              </a:tr>
            </a:tbl>
          </a:graphicData>
        </a:graphic>
      </p:graphicFrame>
      <p:sp>
        <p:nvSpPr>
          <p:cNvPr id="9218" name="Title 1"/>
          <p:cNvSpPr>
            <a:spLocks noGrp="1"/>
          </p:cNvSpPr>
          <p:nvPr>
            <p:ph type="title"/>
          </p:nvPr>
        </p:nvSpPr>
        <p:spPr>
          <a:xfrm>
            <a:off x="468313" y="-306388"/>
            <a:ext cx="8229600" cy="1143001"/>
          </a:xfrm>
        </p:spPr>
        <p:txBody>
          <a:bodyPr>
            <a:normAutofit/>
          </a:bodyPr>
          <a:lstStyle/>
          <a:p>
            <a:pPr eaLnBrk="1" hangingPunct="1"/>
            <a:r>
              <a:rPr lang="el-GR" sz="3600" dirty="0" smtClean="0"/>
              <a:t>Αίτια (με τα λόγια των γυναικών)  </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fontScale="85000" lnSpcReduction="10000"/>
          </a:bodyPr>
          <a:lstStyle/>
          <a:p>
            <a:pPr algn="ctr">
              <a:buNone/>
            </a:pPr>
            <a:endParaRPr lang="el-GR" b="1" dirty="0" smtClean="0"/>
          </a:p>
          <a:p>
            <a:pPr algn="ctr">
              <a:buNone/>
            </a:pPr>
            <a:r>
              <a:rPr lang="el-GR" sz="3300" b="1" u="sng" dirty="0" smtClean="0"/>
              <a:t>Συνεντεύξεις για τις Απολύσεις λόγω Μητρότητας</a:t>
            </a:r>
          </a:p>
          <a:p>
            <a:pPr fontAlgn="base"/>
            <a:r>
              <a:rPr lang="el-GR" b="1" dirty="0" smtClean="0"/>
              <a:t>- </a:t>
            </a:r>
            <a:r>
              <a:rPr lang="el-GR" dirty="0" smtClean="0"/>
              <a:t>«Οι γυναίκες </a:t>
            </a:r>
            <a:r>
              <a:rPr lang="el-GR" b="1" dirty="0" smtClean="0"/>
              <a:t>ανεχόμαστε πολλές αδικίες </a:t>
            </a:r>
            <a:r>
              <a:rPr lang="el-GR" dirty="0" smtClean="0"/>
              <a:t>στη δουλειά μας και λόγω της οικονομικής κρίσης και του φόβου ότι θα χάσουμε τη δουλειά μας υπομένουμε τις δυσκολίες και ανεχόμαστε άδικες συμπεριφορές»</a:t>
            </a:r>
          </a:p>
          <a:p>
            <a:pPr fontAlgn="base"/>
            <a:r>
              <a:rPr lang="el-GR" dirty="0" smtClean="0"/>
              <a:t>«</a:t>
            </a:r>
            <a:r>
              <a:rPr lang="el-GR" b="1" dirty="0" smtClean="0"/>
              <a:t>Με απέλυσε μόλις υποψιάστηκε </a:t>
            </a:r>
            <a:r>
              <a:rPr lang="el-GR" dirty="0" smtClean="0"/>
              <a:t>ότι είμαι έγκυος»</a:t>
            </a:r>
          </a:p>
          <a:p>
            <a:pPr fontAlgn="base"/>
            <a:r>
              <a:rPr lang="el-GR" dirty="0" smtClean="0"/>
              <a:t>«</a:t>
            </a:r>
            <a:r>
              <a:rPr lang="el-GR" b="1" dirty="0" smtClean="0"/>
              <a:t>Πού να αποδείξεις το δίκαιό σου</a:t>
            </a:r>
            <a:r>
              <a:rPr lang="el-GR" dirty="0" smtClean="0"/>
              <a:t>;» </a:t>
            </a:r>
          </a:p>
          <a:p>
            <a:pPr fontAlgn="base"/>
            <a:r>
              <a:rPr lang="el-GR" dirty="0" smtClean="0">
                <a:latin typeface="Calibri" pitchFamily="34" charset="0"/>
                <a:cs typeface="Arial" pitchFamily="34" charset="0"/>
              </a:rPr>
              <a:t>«</a:t>
            </a:r>
            <a:r>
              <a:rPr lang="el-GR" i="1" dirty="0" smtClean="0">
                <a:latin typeface="Calibri" pitchFamily="34" charset="0"/>
                <a:cs typeface="Arial" pitchFamily="34" charset="0"/>
              </a:rPr>
              <a:t>Αφού είχα περισσότερη εμπειρία από τους άλλους δύο και είχα σχεδόν περάσει όλα τα μαθήματα για το </a:t>
            </a:r>
            <a:r>
              <a:rPr lang="en-GB" i="1" dirty="0" smtClean="0">
                <a:latin typeface="Calibri" pitchFamily="34" charset="0"/>
                <a:cs typeface="Arial" pitchFamily="34" charset="0"/>
              </a:rPr>
              <a:t>ACCA</a:t>
            </a:r>
            <a:r>
              <a:rPr lang="el-GR" i="1" dirty="0" smtClean="0">
                <a:latin typeface="Calibri" pitchFamily="34" charset="0"/>
                <a:cs typeface="Arial" pitchFamily="34" charset="0"/>
              </a:rPr>
              <a:t> και τους είπα ότι αν πρέπει να απολύσετε κάποιον, νομίζω όχι εμένα, </a:t>
            </a:r>
            <a:r>
              <a:rPr lang="el-GR" b="1" i="1" dirty="0" smtClean="0">
                <a:latin typeface="Calibri" pitchFamily="34" charset="0"/>
                <a:cs typeface="Arial" pitchFamily="34" charset="0"/>
              </a:rPr>
              <a:t>αφού έχω περισσότερα προσόντα από τους άλλους.</a:t>
            </a:r>
            <a:r>
              <a:rPr lang="el-GR" i="1" dirty="0" smtClean="0">
                <a:latin typeface="Calibri" pitchFamily="34" charset="0"/>
                <a:cs typeface="Arial" pitchFamily="34" charset="0"/>
              </a:rPr>
              <a:t>»</a:t>
            </a:r>
            <a:r>
              <a:rPr lang="el-GR" dirty="0" smtClean="0"/>
              <a:t>  </a:t>
            </a:r>
          </a:p>
          <a:p>
            <a:pPr fontAlgn="base"/>
            <a:r>
              <a:rPr lang="el-GR" dirty="0" smtClean="0"/>
              <a:t>«</a:t>
            </a:r>
            <a:r>
              <a:rPr lang="el-GR" b="1" dirty="0" smtClean="0"/>
              <a:t>Αν μου φέρεις χαρτί γυναικολόγου ούτε που θα το διαβάσω»-μου είπε ο εργοδότης</a:t>
            </a:r>
          </a:p>
          <a:p>
            <a:pPr fontAlgn="base"/>
            <a:endParaRPr lang="el-GR" dirty="0" smtClean="0"/>
          </a:p>
          <a:p>
            <a:pPr>
              <a:buNone/>
            </a:pPr>
            <a:endParaRPr lang="el-GR" b="1" dirty="0"/>
          </a:p>
        </p:txBody>
      </p:sp>
      <p:sp>
        <p:nvSpPr>
          <p:cNvPr id="2" name="Title 1"/>
          <p:cNvSpPr>
            <a:spLocks noGrp="1"/>
          </p:cNvSpPr>
          <p:nvPr>
            <p:ph type="title"/>
          </p:nvPr>
        </p:nvSpPr>
        <p:spPr>
          <a:xfrm>
            <a:off x="457200" y="274638"/>
            <a:ext cx="8229600" cy="58018"/>
          </a:xfrm>
        </p:spPr>
        <p:txBody>
          <a:bodyPr>
            <a:normAutofit fontScale="90000"/>
          </a:bodyPr>
          <a:lstStyle/>
          <a:p>
            <a:endParaRPr lang="el-G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lstStyle/>
          <a:p>
            <a:endParaRPr lang="el-GR" dirty="0" smtClean="0"/>
          </a:p>
          <a:p>
            <a:r>
              <a:rPr lang="el-GR" dirty="0" smtClean="0"/>
              <a:t>Η γυναίκα </a:t>
            </a:r>
            <a:r>
              <a:rPr lang="el-GR" b="1" dirty="0" smtClean="0"/>
              <a:t>«υποχρεώνεται» </a:t>
            </a:r>
            <a:r>
              <a:rPr lang="el-GR" dirty="0" smtClean="0"/>
              <a:t>να διαλέξει μεταξύ μητρότητας και εργασίας στον ιδιωτικό τομέα</a:t>
            </a:r>
          </a:p>
          <a:p>
            <a:r>
              <a:rPr lang="el-GR" b="1" dirty="0" smtClean="0"/>
              <a:t>Νιώθει απροστάτευτη</a:t>
            </a:r>
            <a:r>
              <a:rPr lang="el-GR" dirty="0" smtClean="0"/>
              <a:t>: « Δεν φτάνει που χάνεις τη δουλειά σου θα τρέχεις και σε δικηγόρους» </a:t>
            </a:r>
          </a:p>
          <a:p>
            <a:r>
              <a:rPr lang="el-GR" b="1" dirty="0" smtClean="0"/>
              <a:t>«Αναγκάζεται»</a:t>
            </a:r>
            <a:r>
              <a:rPr lang="el-GR" dirty="0" smtClean="0"/>
              <a:t> σε ανοχή της διάκρισης: λιγότερος μισθός, λιγότερες ώρες εργασίας</a:t>
            </a:r>
          </a:p>
          <a:p>
            <a:r>
              <a:rPr lang="el-GR" dirty="0" smtClean="0"/>
              <a:t>Είναι </a:t>
            </a:r>
            <a:r>
              <a:rPr lang="el-GR" b="1" dirty="0" smtClean="0"/>
              <a:t>απογοητευμένες</a:t>
            </a:r>
            <a:r>
              <a:rPr lang="el-GR" dirty="0" smtClean="0"/>
              <a:t> από αστυνομία και δικηγόρους</a:t>
            </a:r>
          </a:p>
          <a:p>
            <a:pPr>
              <a:buNone/>
            </a:pPr>
            <a:endParaRPr lang="el-GR" dirty="0" smtClean="0"/>
          </a:p>
          <a:p>
            <a:endParaRPr lang="el-GR" dirty="0" smtClean="0"/>
          </a:p>
          <a:p>
            <a:endParaRPr lang="el-GR" dirty="0"/>
          </a:p>
        </p:txBody>
      </p:sp>
      <p:sp>
        <p:nvSpPr>
          <p:cNvPr id="2" name="Title 1"/>
          <p:cNvSpPr>
            <a:spLocks noGrp="1"/>
          </p:cNvSpPr>
          <p:nvPr>
            <p:ph type="title"/>
          </p:nvPr>
        </p:nvSpPr>
        <p:spPr>
          <a:xfrm>
            <a:off x="457200" y="274638"/>
            <a:ext cx="8229600" cy="130026"/>
          </a:xfrm>
        </p:spPr>
        <p:txBody>
          <a:bodyPr>
            <a:normAutofit fontScale="90000"/>
          </a:bodyPr>
          <a:lstStyle/>
          <a:p>
            <a:endParaRPr lang="el-G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lnSpcReduction="10000"/>
          </a:bodyPr>
          <a:lstStyle/>
          <a:p>
            <a:pPr algn="ctr">
              <a:buNone/>
            </a:pPr>
            <a:r>
              <a:rPr lang="el-GR" b="1" dirty="0" smtClean="0"/>
              <a:t>Συνεντεύξεις με γυναίκες που έχουν υποστεί Σεξουαλική Παρενόχληση</a:t>
            </a:r>
          </a:p>
          <a:p>
            <a:pPr>
              <a:buFont typeface="Wingdings" pitchFamily="2" charset="2"/>
              <a:buChar char="Ø"/>
            </a:pPr>
            <a:r>
              <a:rPr lang="el-GR" dirty="0" smtClean="0"/>
              <a:t>Εφιάλτης που συνοδεύει σε όλη τη ζωή</a:t>
            </a:r>
          </a:p>
          <a:p>
            <a:pPr>
              <a:buFont typeface="Wingdings" pitchFamily="2" charset="2"/>
              <a:buChar char="Ø"/>
            </a:pPr>
            <a:r>
              <a:rPr lang="el-GR" dirty="0" smtClean="0"/>
              <a:t>Συναισθήματα ενοχής και </a:t>
            </a:r>
            <a:r>
              <a:rPr lang="el-GR" dirty="0" err="1" smtClean="0"/>
              <a:t>αυτοενοχοποίησης</a:t>
            </a:r>
            <a:endParaRPr lang="el-GR" dirty="0" smtClean="0"/>
          </a:p>
          <a:p>
            <a:pPr>
              <a:buFont typeface="Wingdings" pitchFamily="2" charset="2"/>
              <a:buChar char="Ø"/>
            </a:pPr>
            <a:r>
              <a:rPr lang="el-GR" dirty="0" smtClean="0"/>
              <a:t>Αδυναμία αντιμετώπισης- μόνιμη ανισορροπία στην επαγγελματική τους </a:t>
            </a:r>
            <a:r>
              <a:rPr lang="el-GR" dirty="0" err="1" smtClean="0"/>
              <a:t>ζωη</a:t>
            </a:r>
            <a:r>
              <a:rPr lang="el-GR" dirty="0" smtClean="0"/>
              <a:t> </a:t>
            </a:r>
          </a:p>
          <a:p>
            <a:pPr>
              <a:buFont typeface="Wingdings" pitchFamily="2" charset="2"/>
              <a:buChar char="Ø"/>
            </a:pPr>
            <a:r>
              <a:rPr lang="el-GR" dirty="0" smtClean="0"/>
              <a:t>Φόβος για την οικογένεια</a:t>
            </a:r>
          </a:p>
          <a:p>
            <a:pPr>
              <a:buFont typeface="Wingdings" pitchFamily="2" charset="2"/>
              <a:buChar char="Ø"/>
            </a:pPr>
            <a:r>
              <a:rPr lang="el-GR" dirty="0" smtClean="0"/>
              <a:t>Αγανάκτηση για την αδράνεια της αστυνομίας</a:t>
            </a:r>
          </a:p>
          <a:p>
            <a:pPr>
              <a:buFont typeface="Wingdings" pitchFamily="2" charset="2"/>
              <a:buChar char="Ø"/>
            </a:pPr>
            <a:r>
              <a:rPr lang="el-GR" dirty="0" smtClean="0"/>
              <a:t>Αποθάρρυνση από δικηγόρους</a:t>
            </a:r>
          </a:p>
          <a:p>
            <a:pPr>
              <a:buFont typeface="Wingdings" pitchFamily="2" charset="2"/>
              <a:buChar char="Ø"/>
            </a:pPr>
            <a:r>
              <a:rPr lang="el-GR" dirty="0" smtClean="0"/>
              <a:t>Ντροπή, γιατί συχνά αμφισβητούνται και ενοχοποιούνται</a:t>
            </a:r>
          </a:p>
          <a:p>
            <a:pPr>
              <a:buFont typeface="Wingdings" pitchFamily="2" charset="2"/>
              <a:buChar char="Ø"/>
            </a:pPr>
            <a:endParaRPr lang="el-GR" b="1" dirty="0"/>
          </a:p>
        </p:txBody>
      </p:sp>
      <p:sp>
        <p:nvSpPr>
          <p:cNvPr id="2" name="Title 1"/>
          <p:cNvSpPr>
            <a:spLocks noGrp="1"/>
          </p:cNvSpPr>
          <p:nvPr>
            <p:ph type="title"/>
          </p:nvPr>
        </p:nvSpPr>
        <p:spPr>
          <a:xfrm>
            <a:off x="457200" y="274638"/>
            <a:ext cx="8229600" cy="58018"/>
          </a:xfrm>
        </p:spPr>
        <p:txBody>
          <a:bodyPr>
            <a:normAutofit fontScale="90000"/>
          </a:bodyPr>
          <a:lstStyle/>
          <a:p>
            <a:endParaRPr lang="el-G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50825" y="663575"/>
          <a:ext cx="8640763" cy="6219825"/>
        </p:xfrm>
        <a:graphic>
          <a:graphicData uri="http://schemas.openxmlformats.org/drawingml/2006/table">
            <a:tbl>
              <a:tblPr/>
              <a:tblGrid>
                <a:gridCol w="2592388"/>
                <a:gridCol w="6048375"/>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300" b="1" i="0" u="none" strike="noStrike" cap="none" normalizeH="0" baseline="0" smtClean="0">
                        <a:ln>
                          <a:noFill/>
                        </a:ln>
                        <a:solidFill>
                          <a:srgbClr val="FFFFFF"/>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500" b="1" i="0" u="none" strike="noStrike" cap="none" normalizeH="0" baseline="0" smtClean="0">
                          <a:ln>
                            <a:noFill/>
                          </a:ln>
                          <a:solidFill>
                            <a:srgbClr val="FFFFFF"/>
                          </a:solidFill>
                          <a:effectLst/>
                          <a:latin typeface="Calibri" pitchFamily="34" charset="0"/>
                          <a:cs typeface="Arial" charset="0"/>
                        </a:rPr>
                        <a:t>Ενδεικτικές Φράσεις και Σχόλια</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300" b="0" i="0" u="none" strike="noStrike" cap="none" normalizeH="0" baseline="0" smtClean="0">
                          <a:ln>
                            <a:noFill/>
                          </a:ln>
                          <a:solidFill>
                            <a:srgbClr val="000000"/>
                          </a:solidFill>
                          <a:effectLst/>
                          <a:latin typeface="Calibri" pitchFamily="34" charset="0"/>
                          <a:cs typeface="Arial" charset="0"/>
                        </a:rPr>
                        <a:t>Έπεσα πολύ ψυχολογικά, ήμουν χάλια</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Char char="-"/>
                        <a:tabLst/>
                      </a:pPr>
                      <a:r>
                        <a:rPr kumimoji="0" lang="el-GR" sz="1300" b="0" i="0" u="none" strike="noStrike" cap="none" normalizeH="0" baseline="0" dirty="0" smtClean="0">
                          <a:ln>
                            <a:noFill/>
                          </a:ln>
                          <a:solidFill>
                            <a:srgbClr val="000000"/>
                          </a:solidFill>
                          <a:effectLst/>
                          <a:latin typeface="Calibri" pitchFamily="34" charset="0"/>
                          <a:cs typeface="Arial" charset="0"/>
                        </a:rPr>
                        <a:t>«Επειδή πέρασα κάποια προβλήματα υγείας και όταν τα ξεπερνάς βλέπεις τη ζωή πιο θετικά. Εκείνη τη στιγμή, όμως, άρχισε η παρενόχληση με αποτέλεσμα να κλαίω συνέχεια και να μην είμαι καλά ψυχολογικά.»</a:t>
                      </a:r>
                    </a:p>
                    <a:p>
                      <a:pPr marL="0" marR="0" lvl="0" indent="0" algn="just" defTabSz="914400" rtl="0" eaLnBrk="1" fontAlgn="base" latinLnBrk="0" hangingPunct="1">
                        <a:lnSpc>
                          <a:spcPct val="100000"/>
                        </a:lnSpc>
                        <a:spcBef>
                          <a:spcPct val="0"/>
                        </a:spcBef>
                        <a:spcAft>
                          <a:spcPct val="0"/>
                        </a:spcAft>
                        <a:buClrTx/>
                        <a:buSzTx/>
                        <a:buFontTx/>
                        <a:buChar char="-"/>
                        <a:tabLst/>
                      </a:pPr>
                      <a:r>
                        <a:rPr kumimoji="0" lang="el-GR" sz="1300" b="0" i="0" u="none" strike="noStrike" cap="none" normalizeH="0" baseline="0" dirty="0" smtClean="0">
                          <a:ln>
                            <a:noFill/>
                          </a:ln>
                          <a:solidFill>
                            <a:srgbClr val="000000"/>
                          </a:solidFill>
                          <a:effectLst/>
                          <a:latin typeface="Calibri" pitchFamily="34" charset="0"/>
                          <a:cs typeface="Arial" charset="0"/>
                        </a:rPr>
                        <a:t>«Πέρασα πάρα πολύ άσχημα.»</a:t>
                      </a:r>
                    </a:p>
                    <a:p>
                      <a:pPr marL="0" marR="0" lvl="0" indent="0" algn="just" defTabSz="914400" rtl="0" eaLnBrk="1" fontAlgn="base" latinLnBrk="0" hangingPunct="1">
                        <a:lnSpc>
                          <a:spcPct val="100000"/>
                        </a:lnSpc>
                        <a:spcBef>
                          <a:spcPct val="0"/>
                        </a:spcBef>
                        <a:spcAft>
                          <a:spcPct val="0"/>
                        </a:spcAft>
                        <a:buClrTx/>
                        <a:buSzTx/>
                        <a:buFontTx/>
                        <a:buChar char="-"/>
                        <a:tabLst/>
                      </a:pPr>
                      <a:r>
                        <a:rPr kumimoji="0" lang="el-GR" sz="1300" b="0" i="0" u="none" strike="noStrike" cap="none" normalizeH="0" baseline="0" dirty="0" smtClean="0">
                          <a:ln>
                            <a:noFill/>
                          </a:ln>
                          <a:solidFill>
                            <a:srgbClr val="00B050"/>
                          </a:solidFill>
                          <a:effectLst/>
                          <a:latin typeface="Calibri" pitchFamily="34" charset="0"/>
                          <a:cs typeface="Arial" charset="0"/>
                        </a:rPr>
                        <a:t> «</a:t>
                      </a:r>
                      <a:r>
                        <a:rPr kumimoji="0" lang="el-GR" sz="1300" b="0" i="0" u="none" strike="noStrike" cap="none" normalizeH="0" baseline="0" dirty="0" smtClean="0">
                          <a:ln>
                            <a:noFill/>
                          </a:ln>
                          <a:solidFill>
                            <a:schemeClr val="tx1"/>
                          </a:solidFill>
                          <a:effectLst/>
                          <a:latin typeface="Calibri" pitchFamily="34" charset="0"/>
                          <a:cs typeface="Arial" charset="0"/>
                        </a:rPr>
                        <a:t>Ψυχολογικά άθλια κατάσταση.»</a:t>
                      </a:r>
                    </a:p>
                    <a:p>
                      <a:pPr marL="0" marR="0" lvl="0" indent="0" algn="just" defTabSz="914400" rtl="0" eaLnBrk="1" fontAlgn="base" latinLnBrk="0" hangingPunct="1">
                        <a:lnSpc>
                          <a:spcPct val="100000"/>
                        </a:lnSpc>
                        <a:spcBef>
                          <a:spcPct val="0"/>
                        </a:spcBef>
                        <a:spcAft>
                          <a:spcPct val="0"/>
                        </a:spcAft>
                        <a:buClrTx/>
                        <a:buSzTx/>
                        <a:buFontTx/>
                        <a:buChar char="-"/>
                        <a:tabLst/>
                      </a:pPr>
                      <a:r>
                        <a:rPr kumimoji="0" lang="el-GR" sz="1300" b="0" i="0" u="none" strike="noStrike" cap="none" normalizeH="0" baseline="0" dirty="0" smtClean="0">
                          <a:ln>
                            <a:noFill/>
                          </a:ln>
                          <a:solidFill>
                            <a:srgbClr val="FF0000"/>
                          </a:solidFill>
                          <a:effectLst/>
                          <a:latin typeface="Calibri" pitchFamily="34" charset="0"/>
                          <a:cs typeface="Arial" charset="0"/>
                        </a:rPr>
                        <a:t> «Ξανάρχισα το κάπνισμα…… Έκανα αγώνα να κόψω το αλκοόλ και ξανάρχισα για να κοιμάμαι.»</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300" b="0" i="0" u="none" strike="noStrike" cap="none" normalizeH="0" baseline="0" smtClean="0">
                          <a:ln>
                            <a:noFill/>
                          </a:ln>
                          <a:solidFill>
                            <a:srgbClr val="000000"/>
                          </a:solidFill>
                          <a:effectLst/>
                          <a:latin typeface="Calibri" pitchFamily="34" charset="0"/>
                          <a:cs typeface="Arial" charset="0"/>
                        </a:rPr>
                        <a:t>Φόβος</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300" b="0" i="0" u="none" strike="noStrike" cap="none" normalizeH="0" baseline="0" smtClean="0">
                          <a:ln>
                            <a:noFill/>
                          </a:ln>
                          <a:solidFill>
                            <a:srgbClr val="000000"/>
                          </a:solidFill>
                          <a:effectLst/>
                          <a:latin typeface="Calibri" pitchFamily="34" charset="0"/>
                          <a:cs typeface="Arial" charset="0"/>
                        </a:rPr>
                        <a:t>«Φοβόμουν για το ποια θα είναι η επόμενή του κίνηση και σκεφτόμουν συνεχώς «τι θα κάνει;».»</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l-GR" sz="1300" b="0" i="0" u="none" strike="noStrike" cap="none" normalizeH="0" baseline="0" smtClean="0">
                          <a:ln>
                            <a:noFill/>
                          </a:ln>
                          <a:solidFill>
                            <a:srgbClr val="000000"/>
                          </a:solidFill>
                          <a:effectLst/>
                          <a:latin typeface="Calibri" pitchFamily="34" charset="0"/>
                          <a:cs typeface="Arial" charset="0"/>
                        </a:rPr>
                        <a:t>«Φοβόμουν ότι μπορεί να κάνει κάτι.»</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300" b="0" i="0" u="none" strike="noStrike" cap="none" normalizeH="0" baseline="0" smtClean="0">
                          <a:ln>
                            <a:noFill/>
                          </a:ln>
                          <a:solidFill>
                            <a:srgbClr val="000000"/>
                          </a:solidFill>
                          <a:effectLst/>
                          <a:latin typeface="Calibri" pitchFamily="34" charset="0"/>
                          <a:cs typeface="Arial" charset="0"/>
                        </a:rPr>
                        <a:t>Σύγκρουση με τον εαυτό τους</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Char char="-"/>
                        <a:tabLst/>
                      </a:pPr>
                      <a:r>
                        <a:rPr kumimoji="0" lang="el-GR" sz="1300" b="0" i="0" u="none" strike="noStrike" cap="none" normalizeH="0" baseline="0" dirty="0" smtClean="0">
                          <a:ln>
                            <a:noFill/>
                          </a:ln>
                          <a:solidFill>
                            <a:srgbClr val="000000"/>
                          </a:solidFill>
                          <a:effectLst/>
                          <a:latin typeface="Calibri" pitchFamily="34" charset="0"/>
                          <a:cs typeface="Arial" charset="0"/>
                        </a:rPr>
                        <a:t>«Το ότι με κατηγορούσε ότι δεν ντυνόμουν καλά ή ότι έβλεπε τα εσώρουχά μου, με έκανε να σκέφτομαι τι να φορέσω, γιατί τι θα πει ο ένας και ο άλλος.»</a:t>
                      </a:r>
                    </a:p>
                    <a:p>
                      <a:pPr marL="0" marR="0" lvl="0" indent="0" algn="just" defTabSz="914400" rtl="0" eaLnBrk="1" fontAlgn="base" latinLnBrk="0" hangingPunct="1">
                        <a:lnSpc>
                          <a:spcPct val="100000"/>
                        </a:lnSpc>
                        <a:spcBef>
                          <a:spcPct val="0"/>
                        </a:spcBef>
                        <a:spcAft>
                          <a:spcPct val="0"/>
                        </a:spcAft>
                        <a:buClrTx/>
                        <a:buSzTx/>
                        <a:buFontTx/>
                        <a:buChar char="-"/>
                        <a:tabLst/>
                      </a:pPr>
                      <a:r>
                        <a:rPr kumimoji="0" lang="el-GR" sz="1300" b="0" i="0" u="none" strike="noStrike" cap="none" normalizeH="0" baseline="0" dirty="0" smtClean="0">
                          <a:ln>
                            <a:noFill/>
                          </a:ln>
                          <a:solidFill>
                            <a:srgbClr val="FF0000"/>
                          </a:solidFill>
                          <a:effectLst/>
                          <a:latin typeface="Calibri" pitchFamily="34" charset="0"/>
                          <a:cs typeface="Arial" charset="0"/>
                        </a:rPr>
                        <a:t> «Νιώθω όντως μια πόρνη που την κλωτσά η κοινωνία.»</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300" b="0" i="0" u="none" strike="noStrike" cap="none" normalizeH="0" baseline="0" smtClean="0">
                          <a:ln>
                            <a:noFill/>
                          </a:ln>
                          <a:solidFill>
                            <a:srgbClr val="000000"/>
                          </a:solidFill>
                          <a:effectLst/>
                          <a:latin typeface="Calibri" pitchFamily="34" charset="0"/>
                          <a:cs typeface="Arial" charset="0"/>
                        </a:rPr>
                        <a:t>Άβολα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300" b="0" i="0" u="none" strike="noStrike" cap="none" normalizeH="0" baseline="0" smtClean="0">
                          <a:ln>
                            <a:noFill/>
                          </a:ln>
                          <a:solidFill>
                            <a:srgbClr val="000000"/>
                          </a:solidFill>
                          <a:effectLst/>
                          <a:latin typeface="Calibri" pitchFamily="34" charset="0"/>
                          <a:cs typeface="Arial" charset="0"/>
                        </a:rPr>
                        <a:t>«Ένιωθα άβολα, ένιωθα ότι με κοιτά.»</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300" b="0" i="0" u="none" strike="noStrike" cap="none" normalizeH="0" baseline="0" smtClean="0">
                          <a:ln>
                            <a:noFill/>
                          </a:ln>
                          <a:solidFill>
                            <a:srgbClr val="000000"/>
                          </a:solidFill>
                          <a:effectLst/>
                          <a:latin typeface="Calibri" pitchFamily="34" charset="0"/>
                          <a:cs typeface="Arial" charset="0"/>
                        </a:rPr>
                        <a:t>Υποτίμηση του εαυτού τους</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300" b="0" i="0" u="none" strike="noStrike" cap="none" normalizeH="0" baseline="0" smtClean="0">
                          <a:ln>
                            <a:noFill/>
                          </a:ln>
                          <a:solidFill>
                            <a:srgbClr val="FF0000"/>
                          </a:solidFill>
                          <a:effectLst/>
                          <a:latin typeface="Calibri" pitchFamily="34" charset="0"/>
                          <a:cs typeface="Arial" charset="0"/>
                        </a:rPr>
                        <a:t>«Δε μου αξίζει τίποτε.»</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300" b="0" i="0" u="none" strike="noStrike" cap="none" normalizeH="0" baseline="0" smtClean="0">
                          <a:ln>
                            <a:noFill/>
                          </a:ln>
                          <a:solidFill>
                            <a:srgbClr val="000000"/>
                          </a:solidFill>
                          <a:effectLst/>
                          <a:latin typeface="Calibri" pitchFamily="34" charset="0"/>
                          <a:cs typeface="Arial" charset="0"/>
                        </a:rPr>
                        <a:t>Βρώμικη – λερωμένη</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Char char="-"/>
                        <a:tabLst/>
                      </a:pPr>
                      <a:r>
                        <a:rPr kumimoji="0" lang="el-GR" sz="1300" b="0" i="0" u="none" strike="noStrike" cap="none" normalizeH="0" baseline="0" smtClean="0">
                          <a:ln>
                            <a:noFill/>
                          </a:ln>
                          <a:solidFill>
                            <a:srgbClr val="FF0000"/>
                          </a:solidFill>
                          <a:effectLst/>
                          <a:latin typeface="Calibri" pitchFamily="34" charset="0"/>
                          <a:cs typeface="Arial" charset="0"/>
                        </a:rPr>
                        <a:t>«Νιώθω βρώμικη, επειδή ίσως δε δικαιώθηκα.»</a:t>
                      </a:r>
                    </a:p>
                    <a:p>
                      <a:pPr marL="0" marR="0" lvl="0" indent="0" algn="just" defTabSz="914400" rtl="0" eaLnBrk="1" fontAlgn="base" latinLnBrk="0" hangingPunct="1">
                        <a:lnSpc>
                          <a:spcPct val="100000"/>
                        </a:lnSpc>
                        <a:spcBef>
                          <a:spcPct val="0"/>
                        </a:spcBef>
                        <a:spcAft>
                          <a:spcPct val="0"/>
                        </a:spcAft>
                        <a:buClrTx/>
                        <a:buSzTx/>
                        <a:buFontTx/>
                        <a:buChar char="-"/>
                        <a:tabLst/>
                      </a:pPr>
                      <a:r>
                        <a:rPr kumimoji="0" lang="el-GR" sz="1300" b="0" i="0" u="none" strike="noStrike" cap="none" normalizeH="0" baseline="0" smtClean="0">
                          <a:ln>
                            <a:noFill/>
                          </a:ln>
                          <a:solidFill>
                            <a:srgbClr val="000000"/>
                          </a:solidFill>
                          <a:effectLst/>
                          <a:latin typeface="Calibri" pitchFamily="34" charset="0"/>
                          <a:cs typeface="Arial" charset="0"/>
                        </a:rPr>
                        <a:t> «Είναι πολύ άσχημο πράγμα να πηγαίνεις σπίτι και να κάνεις μπάνιο και να τρίβεις το σημείο που σου άγγιξε για να φύγει η ακαθαρσία, να φύγει από πάνω σου, να φύγει από τη σκέψη σου.» </a:t>
                      </a:r>
                      <a:r>
                        <a:rPr kumimoji="0" lang="el-GR" sz="1300" b="0" i="1" u="none" strike="noStrike" cap="none" normalizeH="0" baseline="0" smtClean="0">
                          <a:ln>
                            <a:noFill/>
                          </a:ln>
                          <a:solidFill>
                            <a:srgbClr val="000000"/>
                          </a:solidFill>
                          <a:effectLst/>
                          <a:latin typeface="Calibri" pitchFamily="34" charset="0"/>
                          <a:cs typeface="Arial" charset="0"/>
                        </a:rPr>
                        <a:t>Κάνει παύση και είναι συναισθηματικά φορτισμένη και αμήχανη.</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300" b="0" i="0" u="none" strike="noStrike" cap="none" normalizeH="0" baseline="0" smtClean="0">
                          <a:ln>
                            <a:noFill/>
                          </a:ln>
                          <a:solidFill>
                            <a:srgbClr val="000000"/>
                          </a:solidFill>
                          <a:effectLst/>
                          <a:latin typeface="Calibri" pitchFamily="34" charset="0"/>
                          <a:cs typeface="Arial" charset="0"/>
                        </a:rPr>
                        <a:t>Απέχθεια</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300" b="0" i="0" u="none" strike="noStrike" cap="none" normalizeH="0" baseline="0" smtClean="0">
                          <a:ln>
                            <a:noFill/>
                          </a:ln>
                          <a:solidFill>
                            <a:srgbClr val="000000"/>
                          </a:solidFill>
                          <a:effectLst/>
                          <a:latin typeface="Calibri" pitchFamily="34" charset="0"/>
                          <a:cs typeface="Arial" charset="0"/>
                        </a:rPr>
                        <a:t>«Απεχθανόμουν εκείνον σίγουρα, την κατάσταση, ότι δεν μπορούσα να σταθώ με αυτοπεποίθηση και να μιλήσω ή να αντιδράσω όπως ίσως να αντιδρούσα αν μου συνέβαινε τώρα.»</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300" b="0" i="0" u="none" strike="noStrike" cap="none" normalizeH="0" baseline="0" smtClean="0">
                          <a:ln>
                            <a:noFill/>
                          </a:ln>
                          <a:solidFill>
                            <a:srgbClr val="000000"/>
                          </a:solidFill>
                          <a:effectLst/>
                          <a:latin typeface="Calibri" pitchFamily="34" charset="0"/>
                          <a:cs typeface="Arial" charset="0"/>
                        </a:rPr>
                        <a:t>Φόβος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300" b="0" i="0" u="none" strike="noStrike" cap="none" normalizeH="0" baseline="0" dirty="0" smtClean="0">
                          <a:ln>
                            <a:noFill/>
                          </a:ln>
                          <a:solidFill>
                            <a:srgbClr val="000000"/>
                          </a:solidFill>
                          <a:effectLst/>
                          <a:latin typeface="Calibri" pitchFamily="34" charset="0"/>
                          <a:cs typeface="Arial" charset="0"/>
                        </a:rPr>
                        <a:t>Ήταν το κυρίαρχο συναίσθημα. Όποτε με πλησίαζε, φόβος για το κάθε φορά που του έλεγα σταμάτα για το τι θα ακολουθήσει τι θα γίνει παρακάτω, φόβος για το αν θα χάσω τη δουλειά μου, φόβος για το τι θα γίνει με τη ζωή μου.»</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
        <p:nvSpPr>
          <p:cNvPr id="3074" name="Title 1"/>
          <p:cNvSpPr>
            <a:spLocks noGrp="1"/>
          </p:cNvSpPr>
          <p:nvPr>
            <p:ph type="title"/>
          </p:nvPr>
        </p:nvSpPr>
        <p:spPr>
          <a:xfrm>
            <a:off x="457200" y="-306388"/>
            <a:ext cx="8229600" cy="1143001"/>
          </a:xfrm>
        </p:spPr>
        <p:txBody>
          <a:bodyPr/>
          <a:lstStyle/>
          <a:p>
            <a:pPr eaLnBrk="1" hangingPunct="1"/>
            <a:r>
              <a:rPr lang="el-GR" smtClean="0"/>
              <a:t>Συναισθήματα </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79388" y="620713"/>
          <a:ext cx="8785225" cy="5900103"/>
        </p:xfrm>
        <a:graphic>
          <a:graphicData uri="http://schemas.openxmlformats.org/drawingml/2006/table">
            <a:tbl>
              <a:tblPr/>
              <a:tblGrid>
                <a:gridCol w="2232025"/>
                <a:gridCol w="6553200"/>
              </a:tblGrid>
              <a:tr h="32226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100" b="1" i="0" u="none" strike="noStrike" cap="none" normalizeH="0" baseline="0" smtClean="0">
                        <a:ln>
                          <a:noFill/>
                        </a:ln>
                        <a:solidFill>
                          <a:srgbClr val="FFFFFF"/>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400" b="1" i="0" u="none" strike="noStrike" cap="none" normalizeH="0" baseline="0" smtClean="0">
                          <a:ln>
                            <a:noFill/>
                          </a:ln>
                          <a:solidFill>
                            <a:srgbClr val="FFFFFF"/>
                          </a:solidFill>
                          <a:effectLst/>
                          <a:latin typeface="Calibri" pitchFamily="34" charset="0"/>
                          <a:cs typeface="Arial" charset="0"/>
                        </a:rPr>
                        <a:t>Ενδεικτικές Φράσεις και Σχόλια</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222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100" b="0" i="0" u="none" strike="noStrike" cap="none" normalizeH="0" baseline="0" smtClean="0">
                          <a:ln>
                            <a:noFill/>
                          </a:ln>
                          <a:solidFill>
                            <a:srgbClr val="000000"/>
                          </a:solidFill>
                          <a:effectLst/>
                          <a:latin typeface="Calibri" pitchFamily="34" charset="0"/>
                          <a:cs typeface="Arial" charset="0"/>
                        </a:rPr>
                        <a:t>Αυτοενοχοποίηση</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Char char="-"/>
                        <a:tabLst/>
                      </a:pPr>
                      <a:r>
                        <a:rPr kumimoji="0" lang="el-GR" sz="1100" b="0" i="0" u="none" strike="noStrike" cap="none" normalizeH="0" baseline="0" smtClean="0">
                          <a:ln>
                            <a:noFill/>
                          </a:ln>
                          <a:solidFill>
                            <a:srgbClr val="000000"/>
                          </a:solidFill>
                          <a:effectLst/>
                          <a:latin typeface="Calibri" pitchFamily="34" charset="0"/>
                          <a:cs typeface="Arial" charset="0"/>
                        </a:rPr>
                        <a:t>«Άραγε έχει δίκαιο; Ήμουν προκλητική;»</a:t>
                      </a:r>
                    </a:p>
                    <a:p>
                      <a:pPr marL="0" marR="0" lvl="0" indent="0" algn="just" defTabSz="914400" rtl="0" eaLnBrk="1" fontAlgn="base" latinLnBrk="0" hangingPunct="1">
                        <a:lnSpc>
                          <a:spcPct val="100000"/>
                        </a:lnSpc>
                        <a:spcBef>
                          <a:spcPct val="0"/>
                        </a:spcBef>
                        <a:spcAft>
                          <a:spcPct val="0"/>
                        </a:spcAft>
                        <a:buClrTx/>
                        <a:buSzTx/>
                        <a:buFontTx/>
                        <a:buChar char="-"/>
                        <a:tabLst/>
                      </a:pPr>
                      <a:r>
                        <a:rPr kumimoji="0" lang="el-GR" sz="1100" b="0" i="0" u="none" strike="noStrike" cap="none" normalizeH="0" baseline="0" smtClean="0">
                          <a:ln>
                            <a:noFill/>
                          </a:ln>
                          <a:solidFill>
                            <a:srgbClr val="000000"/>
                          </a:solidFill>
                          <a:effectLst/>
                          <a:latin typeface="Calibri" pitchFamily="34" charset="0"/>
                          <a:cs typeface="Arial" charset="0"/>
                        </a:rPr>
                        <a:t> «Στην αρχή ρίχνεις το φταίξιμο πάνω σου. Εγώ φταίω, ίσως φτιάχτηκα υπερβολικά ή ήμουν υπερβολικά διαχυτική ή υπερβολικά εκδηλωτική ή μπορεί να ήμουν υπερβολικά χαρούμενη, προσιτή; Τα ρίχνεις πάνω σου σαν να έφταιγε ο χαρακτήρας σου .»</a:t>
                      </a:r>
                    </a:p>
                    <a:p>
                      <a:pPr marL="0" marR="0" lvl="0" indent="0" algn="just" defTabSz="914400" rtl="0" eaLnBrk="1" fontAlgn="base" latinLnBrk="0" hangingPunct="1">
                        <a:lnSpc>
                          <a:spcPct val="100000"/>
                        </a:lnSpc>
                        <a:spcBef>
                          <a:spcPct val="0"/>
                        </a:spcBef>
                        <a:spcAft>
                          <a:spcPct val="0"/>
                        </a:spcAft>
                        <a:buClrTx/>
                        <a:buSzTx/>
                        <a:buFontTx/>
                        <a:buChar char="-"/>
                        <a:tabLst/>
                      </a:pPr>
                      <a:r>
                        <a:rPr kumimoji="0" lang="el-GR" sz="1100" b="0" i="0" u="none" strike="noStrike" cap="none" normalizeH="0" baseline="0" smtClean="0">
                          <a:ln>
                            <a:noFill/>
                          </a:ln>
                          <a:solidFill>
                            <a:srgbClr val="000000"/>
                          </a:solidFill>
                          <a:effectLst/>
                          <a:latin typeface="Calibri" pitchFamily="34" charset="0"/>
                          <a:cs typeface="Arial" charset="0"/>
                        </a:rPr>
                        <a:t>«Ήμουν υπερβολικά φιλική.»</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444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100" b="0" i="0" u="none" strike="noStrike" cap="none" normalizeH="0" baseline="0" smtClean="0">
                          <a:ln>
                            <a:noFill/>
                          </a:ln>
                          <a:solidFill>
                            <a:srgbClr val="000000"/>
                          </a:solidFill>
                          <a:effectLst/>
                          <a:latin typeface="Calibri" pitchFamily="34" charset="0"/>
                          <a:cs typeface="Arial" charset="0"/>
                        </a:rPr>
                        <a:t>Αμφιβολία για τον εαυτό τους</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Char char="-"/>
                        <a:tabLst/>
                      </a:pPr>
                      <a:r>
                        <a:rPr kumimoji="0" lang="el-GR" sz="1100" b="0" i="0" u="none" strike="noStrike" cap="none" normalizeH="0" baseline="0" smtClean="0">
                          <a:ln>
                            <a:noFill/>
                          </a:ln>
                          <a:solidFill>
                            <a:srgbClr val="000000"/>
                          </a:solidFill>
                          <a:effectLst/>
                          <a:latin typeface="Calibri" pitchFamily="34" charset="0"/>
                          <a:cs typeface="Arial" charset="0"/>
                        </a:rPr>
                        <a:t>«Μετά τα βάζεις με τον εαυτό σου.»</a:t>
                      </a:r>
                    </a:p>
                    <a:p>
                      <a:pPr marL="0" marR="0" lvl="0" indent="0" algn="just" defTabSz="914400" rtl="0" eaLnBrk="1" fontAlgn="base" latinLnBrk="0" hangingPunct="1">
                        <a:lnSpc>
                          <a:spcPct val="100000"/>
                        </a:lnSpc>
                        <a:spcBef>
                          <a:spcPct val="0"/>
                        </a:spcBef>
                        <a:spcAft>
                          <a:spcPct val="0"/>
                        </a:spcAft>
                        <a:buClrTx/>
                        <a:buSzTx/>
                        <a:buFontTx/>
                        <a:buChar char="-"/>
                        <a:tabLst/>
                      </a:pPr>
                      <a:r>
                        <a:rPr kumimoji="0" lang="el-GR" sz="1100" b="0" i="0" u="none" strike="noStrike" cap="none" normalizeH="0" baseline="0" smtClean="0">
                          <a:ln>
                            <a:noFill/>
                          </a:ln>
                          <a:solidFill>
                            <a:srgbClr val="000000"/>
                          </a:solidFill>
                          <a:effectLst/>
                          <a:latin typeface="Calibri" pitchFamily="34" charset="0"/>
                          <a:cs typeface="Arial" charset="0"/>
                        </a:rPr>
                        <a:t> «Έριξε το φταίξιμο πάνω μου και είπε ότι φορούσα προκλητικά ρούχα και κοντές φούστες.»</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6111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100" b="0" i="0" u="none" strike="noStrike" cap="none" normalizeH="0" baseline="0" smtClean="0">
                          <a:ln>
                            <a:noFill/>
                          </a:ln>
                          <a:solidFill>
                            <a:srgbClr val="000000"/>
                          </a:solidFill>
                          <a:effectLst/>
                          <a:latin typeface="Calibri" pitchFamily="34" charset="0"/>
                          <a:cs typeface="Arial" charset="0"/>
                        </a:rPr>
                        <a:t>Θυμός</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100" b="0" i="0" u="none" strike="noStrike" cap="none" normalizeH="0" baseline="0" smtClean="0">
                          <a:ln>
                            <a:noFill/>
                          </a:ln>
                          <a:solidFill>
                            <a:srgbClr val="000000"/>
                          </a:solidFill>
                          <a:effectLst/>
                          <a:latin typeface="Calibri" pitchFamily="34" charset="0"/>
                          <a:cs typeface="Arial" charset="0"/>
                        </a:rPr>
                        <a:t>- «Από εκείνη τη στιγμή τη στιγμή ήμουν πολύ αυστηρή μαζί του.»</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l-GR" sz="1100" b="0" i="0" u="none" strike="noStrike" cap="none" normalizeH="0" baseline="0" smtClean="0">
                          <a:ln>
                            <a:noFill/>
                          </a:ln>
                          <a:solidFill>
                            <a:srgbClr val="000000"/>
                          </a:solidFill>
                          <a:effectLst/>
                          <a:latin typeface="Calibri" pitchFamily="34" charset="0"/>
                          <a:cs typeface="Arial" charset="0"/>
                        </a:rPr>
                        <a:t>- «Με απείλησε και μου είπε: «Αν θέλεις να σταματήσω θα σε πάρω μαζί μου στη λάσπη.».»</a:t>
                      </a:r>
                    </a:p>
                    <a:p>
                      <a:pPr marL="0" marR="0" lvl="0" indent="0" algn="just" defTabSz="914400" rtl="0" eaLnBrk="1" fontAlgn="base" latinLnBrk="0" hangingPunct="1">
                        <a:lnSpc>
                          <a:spcPct val="100000"/>
                        </a:lnSpc>
                        <a:spcBef>
                          <a:spcPct val="0"/>
                        </a:spcBef>
                        <a:spcAft>
                          <a:spcPct val="0"/>
                        </a:spcAft>
                        <a:buClrTx/>
                        <a:buSzTx/>
                        <a:buFontTx/>
                        <a:buChar char="-"/>
                        <a:tabLst/>
                      </a:pPr>
                      <a:r>
                        <a:rPr kumimoji="0" lang="el-GR" sz="1100" b="0" i="0" u="none" strike="noStrike" cap="none" normalizeH="0" baseline="0" smtClean="0">
                          <a:ln>
                            <a:noFill/>
                          </a:ln>
                          <a:solidFill>
                            <a:srgbClr val="00B050"/>
                          </a:solidFill>
                          <a:effectLst/>
                          <a:latin typeface="Calibri" pitchFamily="34" charset="0"/>
                          <a:cs typeface="Arial" charset="0"/>
                        </a:rPr>
                        <a:t>«Πριν τις εκλογές έβγαλε Α4 φυλλάδια, όπου πάνω είχε τάρανδο και έγραψε το όνομα του συζύγου μου.»</a:t>
                      </a:r>
                    </a:p>
                    <a:p>
                      <a:pPr marL="0" marR="0" lvl="0" indent="0" algn="just" defTabSz="914400" rtl="0" eaLnBrk="1" fontAlgn="base" latinLnBrk="0" hangingPunct="1">
                        <a:lnSpc>
                          <a:spcPct val="100000"/>
                        </a:lnSpc>
                        <a:spcBef>
                          <a:spcPct val="0"/>
                        </a:spcBef>
                        <a:spcAft>
                          <a:spcPct val="0"/>
                        </a:spcAft>
                        <a:buClrTx/>
                        <a:buSzTx/>
                        <a:buFontTx/>
                        <a:buChar char="-"/>
                        <a:tabLst/>
                      </a:pPr>
                      <a:r>
                        <a:rPr kumimoji="0" lang="el-GR" sz="1100" b="0" i="0" u="none" strike="noStrike" cap="none" normalizeH="0" baseline="0" smtClean="0">
                          <a:ln>
                            <a:noFill/>
                          </a:ln>
                          <a:solidFill>
                            <a:srgbClr val="FF0000"/>
                          </a:solidFill>
                          <a:effectLst/>
                          <a:latin typeface="Calibri" pitchFamily="34" charset="0"/>
                          <a:cs typeface="Arial" charset="0"/>
                        </a:rPr>
                        <a:t> «Συνεχίζει ο ίδιος με άλλες. Απέλυσε άλλη, γιατί δεν ήρθε μαζί του «να του δείξει τις διαδρομές.».»</a:t>
                      </a:r>
                    </a:p>
                    <a:p>
                      <a:pPr marL="0" marR="0" lvl="0" indent="0" algn="just" defTabSz="914400" rtl="0" eaLnBrk="1" fontAlgn="base" latinLnBrk="0" hangingPunct="1">
                        <a:lnSpc>
                          <a:spcPct val="100000"/>
                        </a:lnSpc>
                        <a:spcBef>
                          <a:spcPct val="0"/>
                        </a:spcBef>
                        <a:spcAft>
                          <a:spcPct val="0"/>
                        </a:spcAft>
                        <a:buClrTx/>
                        <a:buSzTx/>
                        <a:buFontTx/>
                        <a:buChar char="-"/>
                        <a:tabLst/>
                      </a:pPr>
                      <a:r>
                        <a:rPr kumimoji="0" lang="el-GR" sz="1100" b="0" i="0" u="none" strike="noStrike" cap="none" normalizeH="0" baseline="0" smtClean="0">
                          <a:ln>
                            <a:noFill/>
                          </a:ln>
                          <a:solidFill>
                            <a:srgbClr val="000000"/>
                          </a:solidFill>
                          <a:effectLst/>
                          <a:latin typeface="Calibri" pitchFamily="34" charset="0"/>
                          <a:cs typeface="Arial" charset="0"/>
                        </a:rPr>
                        <a:t> «Άρχισα να σκέφτομαι, αυτό το πράγμα δεν είναι φιλικότητα. Με ενοχλεί, με προσβάλλει σαν άνθρωπο και δεν το θέλω.»</a:t>
                      </a:r>
                    </a:p>
                    <a:p>
                      <a:pPr marL="0" marR="0" lvl="0" indent="0" algn="just" defTabSz="914400" rtl="0" eaLnBrk="1" fontAlgn="base" latinLnBrk="0" hangingPunct="1">
                        <a:lnSpc>
                          <a:spcPct val="100000"/>
                        </a:lnSpc>
                        <a:spcBef>
                          <a:spcPct val="0"/>
                        </a:spcBef>
                        <a:spcAft>
                          <a:spcPct val="0"/>
                        </a:spcAft>
                        <a:buClrTx/>
                        <a:buSzTx/>
                        <a:buFontTx/>
                        <a:buChar char="-"/>
                        <a:tabLst/>
                      </a:pPr>
                      <a:r>
                        <a:rPr kumimoji="0" lang="el-GR" sz="1100" b="0" i="0" u="none" strike="noStrike" cap="none" normalizeH="0" baseline="0" smtClean="0">
                          <a:ln>
                            <a:noFill/>
                          </a:ln>
                          <a:solidFill>
                            <a:srgbClr val="000000"/>
                          </a:solidFill>
                          <a:effectLst/>
                          <a:latin typeface="Calibri" pitchFamily="34" charset="0"/>
                          <a:cs typeface="Arial" charset="0"/>
                        </a:rPr>
                        <a:t> «Το σώμα της γυναίκας είναι πολύ πολύτιμο για τη γυναίκα και δεν έχει κανένας το δικαίωμα με τα βρωμόχερά του να τα απλώνει πάνω σου.»</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7429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100" b="0" i="0" u="none" strike="noStrike" cap="none" normalizeH="0" baseline="0" smtClean="0">
                          <a:ln>
                            <a:noFill/>
                          </a:ln>
                          <a:solidFill>
                            <a:srgbClr val="000000"/>
                          </a:solidFill>
                          <a:effectLst/>
                          <a:latin typeface="Calibri" pitchFamily="34" charset="0"/>
                          <a:cs typeface="Arial" charset="0"/>
                        </a:rPr>
                        <a:t>Απέχθεια</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100" b="0" i="0" u="none" strike="noStrike" cap="none" normalizeH="0" baseline="0" smtClean="0">
                          <a:ln>
                            <a:noFill/>
                          </a:ln>
                          <a:solidFill>
                            <a:srgbClr val="FF0000"/>
                          </a:solidFill>
                          <a:effectLst/>
                          <a:latin typeface="Calibri" pitchFamily="34" charset="0"/>
                          <a:cs typeface="Arial" charset="0"/>
                        </a:rPr>
                        <a:t>- «Έκανα εμετό. Φύετε, μην με αγγίζετε, του είπα.»</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l-GR" sz="1100" b="0" i="0" u="none" strike="noStrike" cap="none" normalizeH="0" baseline="0" smtClean="0">
                          <a:ln>
                            <a:noFill/>
                          </a:ln>
                          <a:solidFill>
                            <a:srgbClr val="FF0000"/>
                          </a:solidFill>
                          <a:effectLst/>
                          <a:latin typeface="Calibri" pitchFamily="34" charset="0"/>
                          <a:cs typeface="Arial" charset="0"/>
                        </a:rPr>
                        <a:t>- «Δεν έχω πλέον σεξουαλικές επιθυμίες.»</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l-GR" sz="1100" b="0" i="0" u="none" strike="noStrike" cap="none" normalizeH="0" baseline="0" smtClean="0">
                          <a:ln>
                            <a:noFill/>
                          </a:ln>
                          <a:solidFill>
                            <a:srgbClr val="FF0000"/>
                          </a:solidFill>
                          <a:effectLst/>
                          <a:latin typeface="Calibri" pitchFamily="34" charset="0"/>
                          <a:cs typeface="Arial" charset="0"/>
                        </a:rPr>
                        <a:t>- «Χυδαία η συμπεριφορά συναδέλφων.»</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l-GR" sz="1100" b="0" i="0" u="none" strike="noStrike" cap="none" normalizeH="0" baseline="0" smtClean="0">
                          <a:ln>
                            <a:noFill/>
                          </a:ln>
                          <a:solidFill>
                            <a:srgbClr val="FF0000"/>
                          </a:solidFill>
                          <a:effectLst/>
                          <a:latin typeface="Calibri" pitchFamily="34" charset="0"/>
                          <a:cs typeface="Arial" charset="0"/>
                        </a:rPr>
                        <a:t>- «Στέκομαι κάπου και μόλις με αγγίξουν αναστατώνομαι.»</a:t>
                      </a:r>
                    </a:p>
                    <a:p>
                      <a:pPr marL="0" marR="0" lvl="0" indent="0" algn="just" defTabSz="914400" rtl="0" eaLnBrk="1" fontAlgn="base" latinLnBrk="0" hangingPunct="1">
                        <a:lnSpc>
                          <a:spcPct val="100000"/>
                        </a:lnSpc>
                        <a:spcBef>
                          <a:spcPct val="0"/>
                        </a:spcBef>
                        <a:spcAft>
                          <a:spcPct val="0"/>
                        </a:spcAft>
                        <a:buClrTx/>
                        <a:buSzTx/>
                        <a:buFontTx/>
                        <a:buChar char="-"/>
                        <a:tabLst/>
                      </a:pPr>
                      <a:r>
                        <a:rPr kumimoji="0" lang="el-GR" sz="1100" b="0" i="0" u="none" strike="noStrike" cap="none" normalizeH="0" baseline="0" smtClean="0">
                          <a:ln>
                            <a:noFill/>
                          </a:ln>
                          <a:solidFill>
                            <a:srgbClr val="FF0000"/>
                          </a:solidFill>
                          <a:effectLst/>
                          <a:latin typeface="Calibri" pitchFamily="34" charset="0"/>
                          <a:cs typeface="Arial" charset="0"/>
                        </a:rPr>
                        <a:t>«Προτιμώ να κάνω εμετό σε κάθε προσπάθεια για έρωτα.»</a:t>
                      </a:r>
                    </a:p>
                    <a:p>
                      <a:pPr marL="0" marR="0" lvl="0" indent="0" algn="just" defTabSz="914400" rtl="0" eaLnBrk="1" fontAlgn="base" latinLnBrk="0" hangingPunct="1">
                        <a:lnSpc>
                          <a:spcPct val="100000"/>
                        </a:lnSpc>
                        <a:spcBef>
                          <a:spcPct val="0"/>
                        </a:spcBef>
                        <a:spcAft>
                          <a:spcPct val="0"/>
                        </a:spcAft>
                        <a:buClrTx/>
                        <a:buSzTx/>
                        <a:buFontTx/>
                        <a:buChar char="-"/>
                        <a:tabLst/>
                      </a:pPr>
                      <a:r>
                        <a:rPr kumimoji="0" lang="el-GR" sz="1100" b="0" i="0" u="none" strike="noStrike" cap="none" normalizeH="0" baseline="0" smtClean="0">
                          <a:ln>
                            <a:noFill/>
                          </a:ln>
                          <a:solidFill>
                            <a:srgbClr val="000000"/>
                          </a:solidFill>
                          <a:effectLst/>
                          <a:latin typeface="Calibri" pitchFamily="34" charset="0"/>
                          <a:cs typeface="Arial" charset="0"/>
                        </a:rPr>
                        <a:t> «Και τους νιώθεις σαν τα κοράκια που ορμούν πάνω σου.»</a:t>
                      </a:r>
                      <a:endParaRPr kumimoji="0" lang="el-GR" sz="1100" b="0" i="0" u="none" strike="noStrike" cap="none" normalizeH="0" baseline="0" smtClean="0">
                        <a:ln>
                          <a:noFill/>
                        </a:ln>
                        <a:solidFill>
                          <a:srgbClr val="FF0000"/>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7429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100" b="0" i="0" u="none" strike="noStrike" cap="none" normalizeH="0" baseline="0" smtClean="0">
                          <a:ln>
                            <a:noFill/>
                          </a:ln>
                          <a:solidFill>
                            <a:srgbClr val="000000"/>
                          </a:solidFill>
                          <a:effectLst/>
                          <a:latin typeface="Calibri" pitchFamily="34" charset="0"/>
                          <a:cs typeface="Arial" charset="0"/>
                        </a:rPr>
                        <a:t>Θλίψη</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Char char="-"/>
                        <a:tabLst/>
                      </a:pPr>
                      <a:r>
                        <a:rPr kumimoji="0" lang="el-GR" sz="1100" b="0" i="0" u="none" strike="noStrike" cap="none" normalizeH="0" baseline="0" smtClean="0">
                          <a:ln>
                            <a:noFill/>
                          </a:ln>
                          <a:solidFill>
                            <a:srgbClr val="000000"/>
                          </a:solidFill>
                          <a:effectLst/>
                          <a:latin typeface="Calibri" pitchFamily="34" charset="0"/>
                          <a:cs typeface="Arial" charset="0"/>
                        </a:rPr>
                        <a:t>«Έκλαιγα με λυγμούς και έβγαινα εκτός ελέγχου.»</a:t>
                      </a:r>
                    </a:p>
                    <a:p>
                      <a:pPr marL="0" marR="0" lvl="0" indent="0" algn="just" defTabSz="914400" rtl="0" eaLnBrk="1" fontAlgn="base" latinLnBrk="0" hangingPunct="1">
                        <a:lnSpc>
                          <a:spcPct val="100000"/>
                        </a:lnSpc>
                        <a:spcBef>
                          <a:spcPct val="0"/>
                        </a:spcBef>
                        <a:spcAft>
                          <a:spcPct val="0"/>
                        </a:spcAft>
                        <a:buClrTx/>
                        <a:buSzTx/>
                        <a:buFontTx/>
                        <a:buChar char="-"/>
                        <a:tabLst/>
                      </a:pPr>
                      <a:r>
                        <a:rPr kumimoji="0" lang="el-GR" sz="1100" b="0" i="0" u="none" strike="noStrike" cap="none" normalizeH="0" baseline="0" smtClean="0">
                          <a:ln>
                            <a:noFill/>
                          </a:ln>
                          <a:solidFill>
                            <a:srgbClr val="000000"/>
                          </a:solidFill>
                          <a:effectLst/>
                          <a:latin typeface="Calibri" pitchFamily="34" charset="0"/>
                          <a:cs typeface="Arial" charset="0"/>
                        </a:rPr>
                        <a:t> «Αυτό ήταν χειρότερο από όσα προβλήματα υγείας πέρασα.»</a:t>
                      </a:r>
                      <a:endParaRPr kumimoji="0" lang="el-GR" sz="1100" b="0" i="0" u="none" strike="noStrike" cap="none" normalizeH="0" baseline="0" smtClean="0">
                        <a:ln>
                          <a:noFill/>
                        </a:ln>
                        <a:solidFill>
                          <a:srgbClr val="FF0000"/>
                        </a:solidFill>
                        <a:effectLst/>
                        <a:latin typeface="Calibri" pitchFamily="34" charset="0"/>
                        <a:cs typeface="Arial" charset="0"/>
                      </a:endParaRPr>
                    </a:p>
                    <a:p>
                      <a:pPr marL="0" marR="0" lvl="0" indent="0" algn="just" defTabSz="914400" rtl="0" eaLnBrk="1" fontAlgn="base" latinLnBrk="0" hangingPunct="1">
                        <a:lnSpc>
                          <a:spcPct val="100000"/>
                        </a:lnSpc>
                        <a:spcBef>
                          <a:spcPct val="0"/>
                        </a:spcBef>
                        <a:spcAft>
                          <a:spcPct val="0"/>
                        </a:spcAft>
                        <a:buClrTx/>
                        <a:buSzTx/>
                        <a:buFontTx/>
                        <a:buChar char="-"/>
                        <a:tabLst/>
                      </a:pPr>
                      <a:r>
                        <a:rPr kumimoji="0" lang="el-GR" sz="1100" b="0" i="0" u="none" strike="noStrike" cap="none" normalizeH="0" baseline="0" smtClean="0">
                          <a:ln>
                            <a:noFill/>
                          </a:ln>
                          <a:solidFill>
                            <a:srgbClr val="FF0000"/>
                          </a:solidFill>
                          <a:effectLst/>
                          <a:latin typeface="Calibri" pitchFamily="34" charset="0"/>
                          <a:cs typeface="Arial" charset="0"/>
                        </a:rPr>
                        <a:t> «Ξέσπασα σε κλάματα.»</a:t>
                      </a:r>
                    </a:p>
                    <a:p>
                      <a:pPr marL="0" marR="0" lvl="0" indent="0" algn="just" defTabSz="914400" rtl="0" eaLnBrk="1" fontAlgn="base" latinLnBrk="0" hangingPunct="1">
                        <a:lnSpc>
                          <a:spcPct val="100000"/>
                        </a:lnSpc>
                        <a:spcBef>
                          <a:spcPct val="0"/>
                        </a:spcBef>
                        <a:spcAft>
                          <a:spcPct val="0"/>
                        </a:spcAft>
                        <a:buClrTx/>
                        <a:buSzTx/>
                        <a:buFontTx/>
                        <a:buChar char="-"/>
                        <a:tabLst/>
                      </a:pPr>
                      <a:r>
                        <a:rPr kumimoji="0" lang="el-GR" sz="1100" b="0" i="0" u="none" strike="noStrike" cap="none" normalizeH="0" baseline="0" smtClean="0">
                          <a:ln>
                            <a:noFill/>
                          </a:ln>
                          <a:solidFill>
                            <a:srgbClr val="FF0000"/>
                          </a:solidFill>
                          <a:effectLst/>
                          <a:latin typeface="Calibri" pitchFamily="34" charset="0"/>
                          <a:cs typeface="Arial" charset="0"/>
                        </a:rPr>
                        <a:t> «Δεν μπορούσα να κοιμηθώ με τον άντρα μου. Έκλαιγα.»</a:t>
                      </a:r>
                    </a:p>
                    <a:p>
                      <a:pPr marL="0" marR="0" lvl="0" indent="0" algn="just" defTabSz="914400" rtl="0" eaLnBrk="1" fontAlgn="base" latinLnBrk="0" hangingPunct="1">
                        <a:lnSpc>
                          <a:spcPct val="100000"/>
                        </a:lnSpc>
                        <a:spcBef>
                          <a:spcPct val="0"/>
                        </a:spcBef>
                        <a:spcAft>
                          <a:spcPct val="0"/>
                        </a:spcAft>
                        <a:buClrTx/>
                        <a:buSzTx/>
                        <a:buFontTx/>
                        <a:buChar char="-"/>
                        <a:tabLst/>
                      </a:pPr>
                      <a:r>
                        <a:rPr kumimoji="0" lang="el-GR" sz="1100" b="0" i="1" u="none" strike="noStrike" cap="none" normalizeH="0" baseline="0" smtClean="0">
                          <a:ln>
                            <a:noFill/>
                          </a:ln>
                          <a:solidFill>
                            <a:srgbClr val="FF0000"/>
                          </a:solidFill>
                          <a:effectLst/>
                          <a:latin typeface="Calibri" pitchFamily="34" charset="0"/>
                          <a:cs typeface="Arial" charset="0"/>
                        </a:rPr>
                        <a:t>Κλαίει ενώ τα αφηγείται…</a:t>
                      </a:r>
                    </a:p>
                    <a:p>
                      <a:pPr marL="0" marR="0" lvl="0" indent="0" algn="just" defTabSz="914400" rtl="0" eaLnBrk="1" fontAlgn="base" latinLnBrk="0" hangingPunct="1">
                        <a:lnSpc>
                          <a:spcPct val="100000"/>
                        </a:lnSpc>
                        <a:spcBef>
                          <a:spcPct val="0"/>
                        </a:spcBef>
                        <a:spcAft>
                          <a:spcPct val="0"/>
                        </a:spcAft>
                        <a:buClrTx/>
                        <a:buSzTx/>
                        <a:buFontTx/>
                        <a:buChar char="-"/>
                        <a:tabLst/>
                      </a:pPr>
                      <a:r>
                        <a:rPr kumimoji="0" lang="el-GR" sz="1100" b="0" i="0" u="none" strike="noStrike" cap="none" normalizeH="0" baseline="0" smtClean="0">
                          <a:ln>
                            <a:noFill/>
                          </a:ln>
                          <a:solidFill>
                            <a:srgbClr val="000000"/>
                          </a:solidFill>
                          <a:effectLst/>
                          <a:latin typeface="Calibri" pitchFamily="34" charset="0"/>
                          <a:cs typeface="Arial" charset="0"/>
                        </a:rPr>
                        <a:t> «Μου πήρε πάρα πολύ καιρό μέχρι να το θάψω και είναι δύσκολο τώρα που τα ξανασκέφτομαι.»</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4448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100" b="0" i="0" u="none" strike="noStrike" cap="none" normalizeH="0" baseline="0" smtClean="0">
                          <a:ln>
                            <a:noFill/>
                          </a:ln>
                          <a:solidFill>
                            <a:srgbClr val="000000"/>
                          </a:solidFill>
                          <a:effectLst/>
                          <a:latin typeface="Calibri" pitchFamily="34" charset="0"/>
                          <a:cs typeface="Arial" charset="0"/>
                        </a:rPr>
                        <a:t>Αντίκτυπο στην αλλαγή του χαρακτήρα και της συμπεριφοράς της</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Char char="-"/>
                        <a:tabLst/>
                      </a:pPr>
                      <a:r>
                        <a:rPr kumimoji="0" lang="el-GR" sz="1100" b="0" i="0" u="none" strike="noStrike" cap="none" normalizeH="0" baseline="0" smtClean="0">
                          <a:ln>
                            <a:noFill/>
                          </a:ln>
                          <a:solidFill>
                            <a:srgbClr val="000000"/>
                          </a:solidFill>
                          <a:effectLst/>
                          <a:latin typeface="Calibri" pitchFamily="34" charset="0"/>
                          <a:cs typeface="Arial" charset="0"/>
                        </a:rPr>
                        <a:t>«Ήμουν ήρεμος χαρακτήρας, αλλά έφτασα σε σημείο να κλαίω συνέχεια ή να φωνάζω στους δικούς μου.»</a:t>
                      </a:r>
                    </a:p>
                    <a:p>
                      <a:pPr marL="0" marR="0" lvl="0" indent="0" algn="just" defTabSz="914400" rtl="0" eaLnBrk="1" fontAlgn="base" latinLnBrk="0" hangingPunct="1">
                        <a:lnSpc>
                          <a:spcPct val="100000"/>
                        </a:lnSpc>
                        <a:spcBef>
                          <a:spcPct val="0"/>
                        </a:spcBef>
                        <a:spcAft>
                          <a:spcPct val="0"/>
                        </a:spcAft>
                        <a:buClrTx/>
                        <a:buSzTx/>
                        <a:buFontTx/>
                        <a:buChar char="-"/>
                        <a:tabLst/>
                      </a:pPr>
                      <a:r>
                        <a:rPr kumimoji="0" lang="el-GR" sz="1100" b="0" i="0" u="none" strike="noStrike" cap="none" normalizeH="0" baseline="0" smtClean="0">
                          <a:ln>
                            <a:noFill/>
                          </a:ln>
                          <a:solidFill>
                            <a:srgbClr val="000000"/>
                          </a:solidFill>
                          <a:effectLst/>
                          <a:latin typeface="Calibri" pitchFamily="34" charset="0"/>
                          <a:cs typeface="Arial" charset="0"/>
                        </a:rPr>
                        <a:t> «Είμαι και αυθόρμητη και σαν άνθρωπος, αλλά τελικά με επηρέασε. Δεν μπορούσα να είμαι ο εαυτός μου. Γιατί φοβόμουν μην παρεξηγηθεί και να έχω να ξαναπεράσω πάλι τα ίδια.»</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
        <p:nvSpPr>
          <p:cNvPr id="4098" name="Title 1"/>
          <p:cNvSpPr>
            <a:spLocks noGrp="1"/>
          </p:cNvSpPr>
          <p:nvPr>
            <p:ph type="title"/>
          </p:nvPr>
        </p:nvSpPr>
        <p:spPr>
          <a:xfrm>
            <a:off x="457200" y="-306388"/>
            <a:ext cx="8229600" cy="1143001"/>
          </a:xfrm>
        </p:spPr>
        <p:txBody>
          <a:bodyPr/>
          <a:lstStyle/>
          <a:p>
            <a:pPr eaLnBrk="1" hangingPunct="1"/>
            <a:r>
              <a:rPr lang="el-GR" smtClean="0"/>
              <a:t>Στάσεις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a:bodyPr>
          <a:lstStyle/>
          <a:p>
            <a:r>
              <a:rPr lang="el-GR" sz="3600" b="1" dirty="0" smtClean="0"/>
              <a:t>Ρατσισμός:</a:t>
            </a:r>
            <a:r>
              <a:rPr lang="el-GR" dirty="0" smtClean="0"/>
              <a:t> Η πεποίθηση ότι οι διαφορές  (π.χ. ατομικές , εθνικές, φύλου, πολιτιστικές, ηλικιακές) καθορίζουν και διαφορετικά επιτεύγματα με τρόπο που οι ανώτεροι να κυβερνούν τους κατώτερους: </a:t>
            </a:r>
          </a:p>
          <a:p>
            <a:r>
              <a:rPr lang="el-GR" b="1" dirty="0" smtClean="0"/>
              <a:t>Σχέσεις ιεραρχίας/ δεσποτείας/ηγεμονίας</a:t>
            </a:r>
          </a:p>
          <a:p>
            <a:pPr>
              <a:buNone/>
            </a:pPr>
            <a:endParaRPr lang="el-GR" dirty="0" smtClean="0"/>
          </a:p>
          <a:p>
            <a:endParaRPr lang="el-GR" dirty="0" smtClean="0"/>
          </a:p>
          <a:p>
            <a:pPr algn="ctr">
              <a:buNone/>
            </a:pPr>
            <a:endParaRPr lang="el-GR" dirty="0" smtClean="0"/>
          </a:p>
          <a:p>
            <a:pPr algn="ctr">
              <a:buNone/>
            </a:pPr>
            <a:r>
              <a:rPr lang="el-GR" dirty="0" smtClean="0"/>
              <a:t>Προνομιούχοι</a:t>
            </a:r>
            <a:r>
              <a:rPr lang="en-GB" dirty="0" smtClean="0"/>
              <a:t> VS </a:t>
            </a:r>
            <a:r>
              <a:rPr lang="el-GR" dirty="0" smtClean="0"/>
              <a:t>μη προνομιούχων</a:t>
            </a:r>
          </a:p>
          <a:p>
            <a:pPr algn="ctr">
              <a:buNone/>
            </a:pPr>
            <a:r>
              <a:rPr lang="el-GR" dirty="0" smtClean="0"/>
              <a:t>Δυνατοί </a:t>
            </a:r>
            <a:r>
              <a:rPr lang="en-GB" dirty="0" smtClean="0"/>
              <a:t>Vs </a:t>
            </a:r>
            <a:r>
              <a:rPr lang="el-GR" dirty="0" smtClean="0"/>
              <a:t>αδυνάτων</a:t>
            </a:r>
            <a:r>
              <a:rPr lang="en-GB" dirty="0" smtClean="0"/>
              <a:t> </a:t>
            </a:r>
            <a:r>
              <a:rPr lang="el-GR" dirty="0" smtClean="0"/>
              <a:t> </a:t>
            </a:r>
            <a:endParaRPr lang="el-GR" dirty="0"/>
          </a:p>
        </p:txBody>
      </p:sp>
      <p:sp>
        <p:nvSpPr>
          <p:cNvPr id="2" name="Title 1"/>
          <p:cNvSpPr>
            <a:spLocks noGrp="1"/>
          </p:cNvSpPr>
          <p:nvPr>
            <p:ph type="title"/>
          </p:nvPr>
        </p:nvSpPr>
        <p:spPr>
          <a:xfrm>
            <a:off x="457200" y="274638"/>
            <a:ext cx="8229600" cy="58018"/>
          </a:xfrm>
        </p:spPr>
        <p:txBody>
          <a:bodyPr>
            <a:normAutofit fontScale="90000"/>
          </a:bodyPr>
          <a:lstStyle/>
          <a:p>
            <a:endParaRPr lang="el-GR" dirty="0"/>
          </a:p>
        </p:txBody>
      </p:sp>
      <p:sp>
        <p:nvSpPr>
          <p:cNvPr id="5" name="Down Arrow 4"/>
          <p:cNvSpPr/>
          <p:nvPr/>
        </p:nvSpPr>
        <p:spPr>
          <a:xfrm>
            <a:off x="4355976" y="3140968"/>
            <a:ext cx="484632" cy="105041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620713"/>
          <a:ext cx="8229600" cy="5798820"/>
        </p:xfrm>
        <a:graphic>
          <a:graphicData uri="http://schemas.openxmlformats.org/drawingml/2006/table">
            <a:tbl>
              <a:tblPr/>
              <a:tblGrid>
                <a:gridCol w="3827463"/>
                <a:gridCol w="4402137"/>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1" i="0" u="none" strike="noStrike" cap="none" normalizeH="0" baseline="0" dirty="0" smtClean="0">
                        <a:ln>
                          <a:noFill/>
                        </a:ln>
                        <a:solidFill>
                          <a:srgbClr val="FFFFFF"/>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smtClean="0">
                          <a:ln>
                            <a:noFill/>
                          </a:ln>
                          <a:solidFill>
                            <a:srgbClr val="FFFFFF"/>
                          </a:solidFill>
                          <a:effectLst/>
                          <a:latin typeface="Calibri" pitchFamily="34" charset="0"/>
                          <a:cs typeface="Arial" charset="0"/>
                        </a:rPr>
                        <a:t>Ενδεικτικές Φράσεις και Σχόλια</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300" b="0" i="0" u="none" strike="noStrike" cap="none" normalizeH="0" baseline="0" dirty="0" smtClean="0">
                          <a:ln>
                            <a:noFill/>
                          </a:ln>
                          <a:solidFill>
                            <a:srgbClr val="00B050"/>
                          </a:solidFill>
                          <a:effectLst/>
                          <a:latin typeface="Calibri" pitchFamily="34" charset="0"/>
                          <a:cs typeface="Arial" charset="0"/>
                        </a:rPr>
                        <a:t>Αναστάτωση</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300" b="0" i="0" u="none" strike="noStrike" cap="none" normalizeH="0" baseline="0" dirty="0" smtClean="0">
                          <a:ln>
                            <a:noFill/>
                          </a:ln>
                          <a:solidFill>
                            <a:srgbClr val="00B050"/>
                          </a:solidFill>
                          <a:effectLst/>
                          <a:latin typeface="Calibri" pitchFamily="34" charset="0"/>
                          <a:cs typeface="Arial" charset="0"/>
                        </a:rPr>
                        <a:t>«Ακόμα τώρα που το λέω έχω ταχυπαλμία.»</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300" b="0" i="0" u="none" strike="noStrike" cap="none" normalizeH="0" baseline="0" smtClean="0">
                          <a:ln>
                            <a:noFill/>
                          </a:ln>
                          <a:solidFill>
                            <a:srgbClr val="00B050"/>
                          </a:solidFill>
                          <a:effectLst/>
                          <a:latin typeface="Calibri" pitchFamily="34" charset="0"/>
                          <a:cs typeface="Arial" charset="0"/>
                        </a:rPr>
                        <a:t>Ανησυχία για το πώς θα το πάρει ο σύζυγος</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300" b="0" i="0" u="none" strike="noStrike" cap="none" normalizeH="0" baseline="0" smtClean="0">
                          <a:ln>
                            <a:noFill/>
                          </a:ln>
                          <a:solidFill>
                            <a:srgbClr val="00B050"/>
                          </a:solidFill>
                          <a:effectLst/>
                          <a:latin typeface="Calibri" pitchFamily="34" charset="0"/>
                          <a:cs typeface="Arial" charset="0"/>
                        </a:rPr>
                        <a:t>- «Είμαι στο δικαστήριο. Να το πω στο σύζυγό μου..»»</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l-GR" sz="1300" b="0" i="0" u="none" strike="noStrike" cap="none" normalizeH="0" baseline="0" smtClean="0">
                          <a:ln>
                            <a:noFill/>
                          </a:ln>
                          <a:solidFill>
                            <a:srgbClr val="FF0000"/>
                          </a:solidFill>
                          <a:effectLst/>
                          <a:latin typeface="Calibri" pitchFamily="34" charset="0"/>
                          <a:cs typeface="Arial" charset="0"/>
                        </a:rPr>
                        <a:t>- «Φοβόμουν να το πω στον άντρα μου.»</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300" b="0" i="0" u="none" strike="noStrike" cap="none" normalizeH="0" baseline="0" smtClean="0">
                          <a:ln>
                            <a:noFill/>
                          </a:ln>
                          <a:solidFill>
                            <a:srgbClr val="00B050"/>
                          </a:solidFill>
                          <a:effectLst/>
                          <a:latin typeface="Calibri" pitchFamily="34" charset="0"/>
                          <a:cs typeface="Arial" charset="0"/>
                        </a:rPr>
                        <a:t>Αγανάκτηση</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300" b="0" i="0" u="none" strike="noStrike" cap="none" normalizeH="0" baseline="0" dirty="0" smtClean="0">
                          <a:ln>
                            <a:noFill/>
                          </a:ln>
                          <a:solidFill>
                            <a:srgbClr val="00B050"/>
                          </a:solidFill>
                          <a:effectLst/>
                          <a:latin typeface="Calibri" pitchFamily="34" charset="0"/>
                          <a:cs typeface="Arial" charset="0"/>
                        </a:rPr>
                        <a:t>- «Δεν άντεχα άλλο. Το είπα στο σύζυγό μου</a:t>
                      </a:r>
                    </a:p>
                    <a:p>
                      <a:pPr marL="0" marR="0" lvl="0" indent="0" algn="just" defTabSz="914400" rtl="0" eaLnBrk="1" fontAlgn="base" latinLnBrk="0" hangingPunct="1">
                        <a:lnSpc>
                          <a:spcPct val="100000"/>
                        </a:lnSpc>
                        <a:spcBef>
                          <a:spcPct val="0"/>
                        </a:spcBef>
                        <a:spcAft>
                          <a:spcPct val="0"/>
                        </a:spcAft>
                        <a:buClrTx/>
                        <a:buSzTx/>
                        <a:buFontTx/>
                        <a:buChar char="-"/>
                        <a:tabLst/>
                      </a:pPr>
                      <a:r>
                        <a:rPr kumimoji="0" lang="el-GR" sz="1300" b="0" i="0" u="none" strike="noStrike" cap="none" normalizeH="0" baseline="0" dirty="0" smtClean="0">
                          <a:ln>
                            <a:noFill/>
                          </a:ln>
                          <a:solidFill>
                            <a:srgbClr val="00B050"/>
                          </a:solidFill>
                          <a:effectLst/>
                          <a:latin typeface="Calibri" pitchFamily="34" charset="0"/>
                          <a:cs typeface="Arial" charset="0"/>
                        </a:rPr>
                        <a:t>«Συνεχίζει να λέει λόγια εναντίον μου.»</a:t>
                      </a:r>
                    </a:p>
                    <a:p>
                      <a:pPr marL="0" marR="0" lvl="0" indent="0" algn="just" defTabSz="914400" rtl="0" eaLnBrk="1" fontAlgn="base" latinLnBrk="0" hangingPunct="1">
                        <a:lnSpc>
                          <a:spcPct val="100000"/>
                        </a:lnSpc>
                        <a:spcBef>
                          <a:spcPct val="0"/>
                        </a:spcBef>
                        <a:spcAft>
                          <a:spcPct val="0"/>
                        </a:spcAft>
                        <a:buClrTx/>
                        <a:buSzTx/>
                        <a:buFontTx/>
                        <a:buChar char="-"/>
                        <a:tabLst/>
                      </a:pPr>
                      <a:r>
                        <a:rPr kumimoji="0" lang="el-GR" sz="1300" b="0" i="0" u="none" strike="noStrike" cap="none" normalizeH="0" baseline="0" dirty="0" smtClean="0">
                          <a:ln>
                            <a:noFill/>
                          </a:ln>
                          <a:solidFill>
                            <a:srgbClr val="000000"/>
                          </a:solidFill>
                          <a:effectLst/>
                          <a:latin typeface="Calibri" pitchFamily="34" charset="0"/>
                          <a:cs typeface="Arial" charset="0"/>
                        </a:rPr>
                        <a:t> «Σε τούτη τη δουλειά έφυγα, γιατί δεν άντεχα άλλο.»</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300" b="0" i="0" u="none" strike="noStrike" cap="none" normalizeH="0" baseline="0" smtClean="0">
                          <a:ln>
                            <a:noFill/>
                          </a:ln>
                          <a:solidFill>
                            <a:srgbClr val="00B050"/>
                          </a:solidFill>
                          <a:effectLst/>
                          <a:latin typeface="Calibri" pitchFamily="34" charset="0"/>
                          <a:cs typeface="Arial" charset="0"/>
                        </a:rPr>
                        <a:t>Ανησυχία για το πώς θα επιδράσει στα παιδιά</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300" b="0" i="0" u="none" strike="noStrike" cap="none" normalizeH="0" baseline="0" smtClean="0">
                          <a:ln>
                            <a:noFill/>
                          </a:ln>
                          <a:solidFill>
                            <a:srgbClr val="00B050"/>
                          </a:solidFill>
                          <a:effectLst/>
                          <a:latin typeface="Calibri" pitchFamily="34" charset="0"/>
                          <a:cs typeface="Arial" charset="0"/>
                        </a:rPr>
                        <a:t>«Τα παιδιά άκουσαν τη συζήτηση και δεν ηρεμούσαν.»</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300" b="0" i="0" u="none" strike="noStrike" cap="none" normalizeH="0" baseline="0" smtClean="0">
                          <a:ln>
                            <a:noFill/>
                          </a:ln>
                          <a:solidFill>
                            <a:srgbClr val="FF0000"/>
                          </a:solidFill>
                          <a:effectLst/>
                          <a:latin typeface="Calibri" pitchFamily="34" charset="0"/>
                          <a:cs typeface="Arial" charset="0"/>
                        </a:rPr>
                        <a:t>Κατηγορία από τον κόσμο</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300" b="0" i="0" u="none" strike="noStrike" cap="none" normalizeH="0" baseline="0" smtClean="0">
                          <a:ln>
                            <a:noFill/>
                          </a:ln>
                          <a:solidFill>
                            <a:srgbClr val="FF0000"/>
                          </a:solidFill>
                          <a:effectLst/>
                          <a:latin typeface="Calibri" pitchFamily="34" charset="0"/>
                          <a:cs typeface="Arial" charset="0"/>
                        </a:rPr>
                        <a:t>«Οι γυναίκες ενοχλήθηκαν και έλεγαν: «Τόσες δουλειές τι γυρεύω με τους άντρες τους;». Το ίδιο και η πεθερά μου.»</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300" b="0" i="0" u="none" strike="noStrike" cap="none" normalizeH="0" baseline="0" smtClean="0">
                          <a:ln>
                            <a:noFill/>
                          </a:ln>
                          <a:solidFill>
                            <a:srgbClr val="FF0000"/>
                          </a:solidFill>
                          <a:effectLst/>
                          <a:latin typeface="Calibri" pitchFamily="34" charset="0"/>
                          <a:cs typeface="Arial" charset="0"/>
                        </a:rPr>
                        <a:t>Απογοήτευση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Char char="-"/>
                        <a:tabLst/>
                      </a:pPr>
                      <a:r>
                        <a:rPr kumimoji="0" lang="el-GR" sz="1300" b="0" i="0" u="none" strike="noStrike" cap="none" normalizeH="0" baseline="0" dirty="0" smtClean="0">
                          <a:ln>
                            <a:noFill/>
                          </a:ln>
                          <a:solidFill>
                            <a:srgbClr val="FF0000"/>
                          </a:solidFill>
                          <a:effectLst/>
                          <a:latin typeface="Calibri" pitchFamily="34" charset="0"/>
                          <a:cs typeface="Arial" charset="0"/>
                        </a:rPr>
                        <a:t>«Είναι πολύ δύσκολο να είσαι γυναίκα σήμερα στην Κύπρο.»</a:t>
                      </a:r>
                    </a:p>
                    <a:p>
                      <a:pPr marL="0" marR="0" lvl="0" indent="0" algn="just" defTabSz="914400" rtl="0" eaLnBrk="1" fontAlgn="base" latinLnBrk="0" hangingPunct="1">
                        <a:lnSpc>
                          <a:spcPct val="100000"/>
                        </a:lnSpc>
                        <a:spcBef>
                          <a:spcPct val="0"/>
                        </a:spcBef>
                        <a:spcAft>
                          <a:spcPct val="0"/>
                        </a:spcAft>
                        <a:buClrTx/>
                        <a:buSzTx/>
                        <a:buFontTx/>
                        <a:buChar char="-"/>
                        <a:tabLst/>
                      </a:pPr>
                      <a:r>
                        <a:rPr kumimoji="0" lang="el-GR" sz="1300" b="0" i="0" u="none" strike="noStrike" cap="none" normalizeH="0" baseline="0" dirty="0" smtClean="0">
                          <a:ln>
                            <a:noFill/>
                          </a:ln>
                          <a:solidFill>
                            <a:srgbClr val="FF0000"/>
                          </a:solidFill>
                          <a:effectLst/>
                          <a:latin typeface="Calibri" pitchFamily="34" charset="0"/>
                          <a:cs typeface="Arial" charset="0"/>
                        </a:rPr>
                        <a:t> «Με έβγαλαν από το σπίτι.»</a:t>
                      </a:r>
                    </a:p>
                    <a:p>
                      <a:pPr marL="0" marR="0" lvl="0" indent="0" algn="just" defTabSz="914400" rtl="0" eaLnBrk="1" fontAlgn="base" latinLnBrk="0" hangingPunct="1">
                        <a:lnSpc>
                          <a:spcPct val="100000"/>
                        </a:lnSpc>
                        <a:spcBef>
                          <a:spcPct val="0"/>
                        </a:spcBef>
                        <a:spcAft>
                          <a:spcPct val="0"/>
                        </a:spcAft>
                        <a:buClrTx/>
                        <a:buSzTx/>
                        <a:buFontTx/>
                        <a:buChar char="-"/>
                        <a:tabLst/>
                      </a:pPr>
                      <a:r>
                        <a:rPr kumimoji="0" lang="el-GR" sz="1300" b="0" i="0" u="none" strike="noStrike" cap="none" normalizeH="0" baseline="0" dirty="0" smtClean="0">
                          <a:ln>
                            <a:noFill/>
                          </a:ln>
                          <a:solidFill>
                            <a:srgbClr val="FF0000"/>
                          </a:solidFill>
                          <a:effectLst/>
                          <a:latin typeface="Calibri" pitchFamily="34" charset="0"/>
                          <a:cs typeface="Arial" charset="0"/>
                        </a:rPr>
                        <a:t> «Με απογοητεύει ο άντρας μου, μου το κτυπά συνέχεια. «Εσύ έκανες τόσα. Είσαι κρύα. Πεθάναμε σεξουαλικά.».»</a:t>
                      </a:r>
                    </a:p>
                    <a:p>
                      <a:pPr marL="0" marR="0" lvl="0" indent="0" algn="just" defTabSz="914400" rtl="0" eaLnBrk="1" fontAlgn="base" latinLnBrk="0" hangingPunct="1">
                        <a:lnSpc>
                          <a:spcPct val="100000"/>
                        </a:lnSpc>
                        <a:spcBef>
                          <a:spcPct val="0"/>
                        </a:spcBef>
                        <a:spcAft>
                          <a:spcPct val="0"/>
                        </a:spcAft>
                        <a:buClrTx/>
                        <a:buSzTx/>
                        <a:buFontTx/>
                        <a:buChar char="-"/>
                        <a:tabLst/>
                      </a:pPr>
                      <a:r>
                        <a:rPr kumimoji="0" lang="el-GR" sz="1300" b="0" i="0" u="none" strike="noStrike" cap="none" normalizeH="0" baseline="0" dirty="0" smtClean="0">
                          <a:ln>
                            <a:noFill/>
                          </a:ln>
                          <a:solidFill>
                            <a:srgbClr val="000000"/>
                          </a:solidFill>
                          <a:effectLst/>
                          <a:latin typeface="Calibri" pitchFamily="34" charset="0"/>
                          <a:cs typeface="Arial" charset="0"/>
                        </a:rPr>
                        <a:t> «Γλίτωσα, αλλά δεν μπορώ να πω ότι το αντιμετώπισα.»</a:t>
                      </a:r>
                    </a:p>
                    <a:p>
                      <a:pPr marL="0" marR="0" lvl="0" indent="0" algn="just" defTabSz="914400" rtl="0" eaLnBrk="1" fontAlgn="base" latinLnBrk="0" hangingPunct="1">
                        <a:lnSpc>
                          <a:spcPct val="100000"/>
                        </a:lnSpc>
                        <a:spcBef>
                          <a:spcPct val="0"/>
                        </a:spcBef>
                        <a:spcAft>
                          <a:spcPct val="0"/>
                        </a:spcAft>
                        <a:buClrTx/>
                        <a:buSzTx/>
                        <a:buFontTx/>
                        <a:buChar char="-"/>
                        <a:tabLst/>
                      </a:pPr>
                      <a:r>
                        <a:rPr kumimoji="0" lang="el-GR" sz="1300" b="0" i="0" u="none" strike="noStrike" cap="none" normalizeH="0" baseline="0" dirty="0" smtClean="0">
                          <a:ln>
                            <a:noFill/>
                          </a:ln>
                          <a:solidFill>
                            <a:srgbClr val="000000"/>
                          </a:solidFill>
                          <a:effectLst/>
                          <a:latin typeface="Calibri" pitchFamily="34" charset="0"/>
                          <a:cs typeface="Arial" charset="0"/>
                        </a:rPr>
                        <a:t> «Εκείνο που με ενοχλούσε απίστευτα ήταν εκείνος ο φόβος που ένιωθα όταν με πλησίαζε. Παράλυα.»</a:t>
                      </a:r>
                    </a:p>
                    <a:p>
                      <a:pPr marL="0" marR="0" lvl="0" indent="0" algn="just" defTabSz="914400" rtl="0" eaLnBrk="1" fontAlgn="base" latinLnBrk="0" hangingPunct="1">
                        <a:lnSpc>
                          <a:spcPct val="100000"/>
                        </a:lnSpc>
                        <a:spcBef>
                          <a:spcPct val="0"/>
                        </a:spcBef>
                        <a:spcAft>
                          <a:spcPct val="0"/>
                        </a:spcAft>
                        <a:buClrTx/>
                        <a:buSzTx/>
                        <a:buFontTx/>
                        <a:buChar char="-"/>
                        <a:tabLst/>
                      </a:pPr>
                      <a:r>
                        <a:rPr kumimoji="0" lang="el-GR" sz="1300" b="0" i="0" u="none" strike="noStrike" cap="none" normalizeH="0" baseline="0" dirty="0" smtClean="0">
                          <a:ln>
                            <a:noFill/>
                          </a:ln>
                          <a:solidFill>
                            <a:srgbClr val="000000"/>
                          </a:solidFill>
                          <a:effectLst/>
                          <a:latin typeface="Calibri" pitchFamily="34" charset="0"/>
                          <a:cs typeface="Arial" charset="0"/>
                        </a:rPr>
                        <a:t> «Σκεφτόμουν να φύγω-Η φυγή  δεν είναι λύση.»</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300" b="0" i="0" u="none" strike="noStrike" cap="none" normalizeH="0" baseline="0" smtClean="0">
                          <a:ln>
                            <a:noFill/>
                          </a:ln>
                          <a:solidFill>
                            <a:srgbClr val="FF0000"/>
                          </a:solidFill>
                          <a:effectLst/>
                          <a:latin typeface="Calibri" pitchFamily="34" charset="0"/>
                          <a:cs typeface="Arial" charset="0"/>
                        </a:rPr>
                        <a:t>Φόβος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300" b="0" i="0" u="none" strike="noStrike" cap="none" normalizeH="0" baseline="0" smtClean="0">
                          <a:ln>
                            <a:noFill/>
                          </a:ln>
                          <a:solidFill>
                            <a:srgbClr val="FF0000"/>
                          </a:solidFill>
                          <a:effectLst/>
                          <a:latin typeface="Calibri" pitchFamily="34" charset="0"/>
                          <a:cs typeface="Arial" charset="0"/>
                        </a:rPr>
                        <a:t>«Σηκώθηκα, με άρπαξε – με βία – τσιρίλλισα και  μου είπε «δε θα σε ακούσει κανένας».»</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300" b="0" i="0" u="none" strike="noStrike" cap="none" normalizeH="0" baseline="0" smtClean="0">
                          <a:ln>
                            <a:noFill/>
                          </a:ln>
                          <a:solidFill>
                            <a:srgbClr val="FF0000"/>
                          </a:solidFill>
                          <a:effectLst/>
                          <a:latin typeface="Calibri" pitchFamily="34" charset="0"/>
                          <a:cs typeface="Arial" charset="0"/>
                        </a:rPr>
                        <a:t>Ανησυχία για φίλο της</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300" b="0" i="0" u="none" strike="noStrike" cap="none" normalizeH="0" baseline="0" smtClean="0">
                          <a:ln>
                            <a:noFill/>
                          </a:ln>
                          <a:solidFill>
                            <a:srgbClr val="FF0000"/>
                          </a:solidFill>
                          <a:effectLst/>
                          <a:latin typeface="Calibri" pitchFamily="34" charset="0"/>
                          <a:cs typeface="Arial" charset="0"/>
                        </a:rPr>
                        <a:t>«Απειλήθηκε ο φίλος μου που μου συμπαραστάθηκε από οδηγό – αποθηκάριο.»</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300" b="0" i="0" u="none" strike="noStrike" cap="none" normalizeH="0" baseline="0" dirty="0" smtClean="0">
                          <a:ln>
                            <a:noFill/>
                          </a:ln>
                          <a:solidFill>
                            <a:srgbClr val="000000"/>
                          </a:solidFill>
                          <a:effectLst/>
                          <a:latin typeface="Calibri" pitchFamily="34" charset="0"/>
                          <a:cs typeface="Arial" charset="0"/>
                        </a:rPr>
                        <a:t>Αφέλεια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300" b="0" i="0" u="none" strike="noStrike" cap="none" normalizeH="0" baseline="0" dirty="0" smtClean="0">
                          <a:ln>
                            <a:noFill/>
                          </a:ln>
                          <a:solidFill>
                            <a:srgbClr val="000000"/>
                          </a:solidFill>
                          <a:effectLst/>
                          <a:latin typeface="Calibri" pitchFamily="34" charset="0"/>
                          <a:cs typeface="Arial" charset="0"/>
                        </a:rPr>
                        <a:t>«Στην αρχή το έπαιρνα ότι είναι υπερβολικά φιλικός.»</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
        <p:nvSpPr>
          <p:cNvPr id="5122" name="Title 1"/>
          <p:cNvSpPr>
            <a:spLocks noGrp="1"/>
          </p:cNvSpPr>
          <p:nvPr>
            <p:ph type="title"/>
          </p:nvPr>
        </p:nvSpPr>
        <p:spPr>
          <a:xfrm>
            <a:off x="457200" y="-315913"/>
            <a:ext cx="8229600" cy="1143001"/>
          </a:xfrm>
        </p:spPr>
        <p:txBody>
          <a:bodyPr/>
          <a:lstStyle/>
          <a:p>
            <a:r>
              <a:rPr lang="el-GR" smtClean="0"/>
              <a:t>Στάσεις</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788988"/>
          <a:ext cx="8229600" cy="5314950"/>
        </p:xfrm>
        <a:graphic>
          <a:graphicData uri="http://schemas.openxmlformats.org/drawingml/2006/table">
            <a:tbl>
              <a:tblPr/>
              <a:tblGrid>
                <a:gridCol w="4114800"/>
                <a:gridCol w="4114800"/>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500" b="1" i="0" u="none" strike="noStrike" cap="none" normalizeH="0" baseline="0" dirty="0" smtClean="0">
                        <a:ln>
                          <a:noFill/>
                        </a:ln>
                        <a:solidFill>
                          <a:srgbClr val="FFFFFF"/>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500" b="1" i="0" u="none" strike="noStrike" cap="none" normalizeH="0" baseline="0" smtClean="0">
                          <a:ln>
                            <a:noFill/>
                          </a:ln>
                          <a:solidFill>
                            <a:srgbClr val="FFFFFF"/>
                          </a:solidFill>
                          <a:effectLst/>
                          <a:latin typeface="Calibri" pitchFamily="34" charset="0"/>
                          <a:cs typeface="Arial" charset="0"/>
                        </a:rPr>
                        <a:t>Ενδεικτικές Φράσεις και Σχόλια</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500" b="0" i="0" u="none" strike="noStrike" cap="none" normalizeH="0" baseline="0" smtClean="0">
                          <a:ln>
                            <a:noFill/>
                          </a:ln>
                          <a:solidFill>
                            <a:srgbClr val="000000"/>
                          </a:solidFill>
                          <a:effectLst/>
                          <a:latin typeface="Calibri" pitchFamily="34" charset="0"/>
                          <a:cs typeface="Arial" charset="0"/>
                        </a:rPr>
                        <a:t>Κακοί άνθρωποι</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500" b="0" i="0" u="none" strike="noStrike" cap="none" normalizeH="0" baseline="0" smtClean="0">
                          <a:ln>
                            <a:noFill/>
                          </a:ln>
                          <a:solidFill>
                            <a:srgbClr val="000000"/>
                          </a:solidFill>
                          <a:effectLst/>
                          <a:latin typeface="Calibri" pitchFamily="34" charset="0"/>
                          <a:cs typeface="Arial" charset="0"/>
                        </a:rPr>
                        <a:t>«Έχει κάποιους ανθρώπους που νομίζουν ότι όποια γυναίκα τους αρέσει είναι δική τους. Ο συγκεκριμένος άνθρωπος είναι θέμα χαρακτήρα.»</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500" b="0" i="0" u="none" strike="noStrike" cap="none" normalizeH="0" baseline="0" dirty="0" smtClean="0">
                          <a:ln>
                            <a:noFill/>
                          </a:ln>
                          <a:solidFill>
                            <a:srgbClr val="000000"/>
                          </a:solidFill>
                          <a:effectLst/>
                          <a:latin typeface="Calibri" pitchFamily="34" charset="0"/>
                          <a:cs typeface="Arial" charset="0"/>
                        </a:rPr>
                        <a:t>Εκμετάλλευση θέσης</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500" b="0" i="0" u="none" strike="noStrike" cap="none" normalizeH="0" baseline="0" smtClean="0">
                          <a:ln>
                            <a:noFill/>
                          </a:ln>
                          <a:solidFill>
                            <a:srgbClr val="000000"/>
                          </a:solidFill>
                          <a:effectLst/>
                          <a:latin typeface="Calibri" pitchFamily="34" charset="0"/>
                          <a:cs typeface="Arial" charset="0"/>
                        </a:rPr>
                        <a:t>- «Μπορεί να το κάνουν επειδή είναι προϊστάμενοι, είναι πιο ψηλή η θέση τους και πιστεύουν ότι οι γυναίκες δε θα μιλήσουν.»</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l-GR" sz="1500" b="0" i="0" u="none" strike="noStrike" cap="none" normalizeH="0" baseline="0" smtClean="0">
                          <a:ln>
                            <a:noFill/>
                          </a:ln>
                          <a:solidFill>
                            <a:srgbClr val="000000"/>
                          </a:solidFill>
                          <a:effectLst/>
                          <a:latin typeface="Calibri" pitchFamily="34" charset="0"/>
                          <a:cs typeface="Arial" charset="0"/>
                        </a:rPr>
                        <a:t>- «Σίγουρα είναι η εκμετάλλευση θέσης.»</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500" b="0" i="0" u="none" strike="noStrike" cap="none" normalizeH="0" baseline="0" smtClean="0">
                          <a:ln>
                            <a:noFill/>
                          </a:ln>
                          <a:solidFill>
                            <a:srgbClr val="000000"/>
                          </a:solidFill>
                          <a:effectLst/>
                          <a:latin typeface="Calibri" pitchFamily="34" charset="0"/>
                          <a:cs typeface="Arial" charset="0"/>
                        </a:rPr>
                        <a:t>Παρεξήγηση συμπεριφοράς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500" b="0" i="0" u="none" strike="noStrike" cap="none" normalizeH="0" baseline="0" smtClean="0">
                          <a:ln>
                            <a:noFill/>
                          </a:ln>
                          <a:solidFill>
                            <a:srgbClr val="000000"/>
                          </a:solidFill>
                          <a:effectLst/>
                          <a:latin typeface="Calibri" pitchFamily="34" charset="0"/>
                          <a:cs typeface="Arial" charset="0"/>
                        </a:rPr>
                        <a:t>«Επειδή είμαι ανοιχτός και αυθόρμητος άνθρωπος, μιλώ με όλους. Ίσως να μην ήμουν τόσο αυστηρή από την  αρχή.»</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500" b="0" i="0" u="none" strike="noStrike" cap="none" normalizeH="0" baseline="0" dirty="0" smtClean="0">
                          <a:ln>
                            <a:noFill/>
                          </a:ln>
                          <a:solidFill>
                            <a:srgbClr val="000000"/>
                          </a:solidFill>
                          <a:effectLst/>
                          <a:latin typeface="Calibri" pitchFamily="34" charset="0"/>
                          <a:cs typeface="Arial" charset="0"/>
                        </a:rPr>
                        <a:t>Επιβεβαίωση ανδρισμού-πουριτανισμός</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500" b="0" i="0" u="none" strike="noStrike" cap="none" normalizeH="0" baseline="0" smtClean="0">
                          <a:ln>
                            <a:noFill/>
                          </a:ln>
                          <a:solidFill>
                            <a:srgbClr val="000000"/>
                          </a:solidFill>
                          <a:effectLst/>
                          <a:latin typeface="Calibri" pitchFamily="34" charset="0"/>
                          <a:cs typeface="Arial" charset="0"/>
                        </a:rPr>
                        <a:t>«Κατά κύριο λόγο την κάνουν άτομα που βαρέθηκαν μέσα στο γάμο τους και γυρεύουν διέξοδο, προφανώς δεν έχουν επικοινωνία με την οικογένεια και τη γυναίκα τους και ψάχνουν κάτι για να τους ξυπνήσει ή να νιώσουν οι ίδιοι ότι εξακολουθούν να είναι άντρες.»</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5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sz="15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500" b="0" i="0" u="none" strike="noStrike" cap="none" normalizeH="0" baseline="0" smtClean="0">
                          <a:ln>
                            <a:noFill/>
                          </a:ln>
                          <a:solidFill>
                            <a:srgbClr val="000000"/>
                          </a:solidFill>
                          <a:effectLst/>
                          <a:latin typeface="Calibri" pitchFamily="34" charset="0"/>
                          <a:cs typeface="Arial" charset="0"/>
                        </a:rPr>
                        <a:t>«Αρρωστημένοι άνθρωποι»</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500" b="0" i="0" u="none" strike="noStrike" cap="none" normalizeH="0" baseline="0" smtClean="0">
                        <a:ln>
                          <a:noFill/>
                        </a:ln>
                        <a:solidFill>
                          <a:srgbClr val="000000"/>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500" b="0" i="0" u="none" strike="noStrike" cap="none" normalizeH="0" baseline="0" smtClean="0">
                        <a:ln>
                          <a:noFill/>
                        </a:ln>
                        <a:solidFill>
                          <a:srgbClr val="000000"/>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
        <p:nvSpPr>
          <p:cNvPr id="10242" name="Title 1"/>
          <p:cNvSpPr>
            <a:spLocks noGrp="1"/>
          </p:cNvSpPr>
          <p:nvPr>
            <p:ph type="title"/>
          </p:nvPr>
        </p:nvSpPr>
        <p:spPr>
          <a:xfrm>
            <a:off x="457200" y="-315913"/>
            <a:ext cx="8229600" cy="1143001"/>
          </a:xfrm>
        </p:spPr>
        <p:txBody>
          <a:bodyPr/>
          <a:lstStyle/>
          <a:p>
            <a:pPr eaLnBrk="1" hangingPunct="1"/>
            <a:r>
              <a:rPr lang="el-GR" smtClean="0"/>
              <a:t>Αίτια </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normAutofit/>
          </a:bodyPr>
          <a:lstStyle/>
          <a:p>
            <a:endParaRPr lang="el-GR" dirty="0" smtClean="0"/>
          </a:p>
          <a:p>
            <a:r>
              <a:rPr lang="el-GR" u="sng" dirty="0" smtClean="0"/>
              <a:t>Περιορισμοί</a:t>
            </a:r>
            <a:r>
              <a:rPr lang="el-GR" dirty="0" smtClean="0"/>
              <a:t>: Μεγαλύτερο δείγμα από κάθε τομέα στον ιδιωτικό τομέα</a:t>
            </a:r>
          </a:p>
          <a:p>
            <a:r>
              <a:rPr lang="el-GR" u="sng" dirty="0" smtClean="0"/>
              <a:t>Αποτελέσματα</a:t>
            </a:r>
            <a:r>
              <a:rPr lang="el-GR" dirty="0" smtClean="0"/>
              <a:t>: Μόνο μια γεύση από το τι συμβαίνει</a:t>
            </a:r>
          </a:p>
          <a:p>
            <a:r>
              <a:rPr lang="el-GR" dirty="0" smtClean="0"/>
              <a:t>Η </a:t>
            </a:r>
            <a:r>
              <a:rPr lang="el-GR" b="1" dirty="0" smtClean="0"/>
              <a:t>ανισότητα</a:t>
            </a:r>
            <a:r>
              <a:rPr lang="el-GR" dirty="0" smtClean="0"/>
              <a:t> είναι γεγονός που θεμελιώνεται σε συμφέροντα, προκαταλήψεις και θεσμικές αγκυλώσεις-δυσκαμψία: </a:t>
            </a:r>
          </a:p>
          <a:p>
            <a:pPr>
              <a:buNone/>
            </a:pPr>
            <a:r>
              <a:rPr lang="el-GR" dirty="0" smtClean="0"/>
              <a:t>    - </a:t>
            </a:r>
            <a:r>
              <a:rPr lang="el-GR" b="1" dirty="0" smtClean="0"/>
              <a:t>Ελλιπής ή ανύπαρκτη </a:t>
            </a:r>
            <a:r>
              <a:rPr lang="el-GR" b="1" dirty="0" err="1" smtClean="0"/>
              <a:t>λογοδότηση</a:t>
            </a:r>
            <a:r>
              <a:rPr lang="el-GR" b="1" dirty="0" smtClean="0"/>
              <a:t> </a:t>
            </a:r>
            <a:r>
              <a:rPr lang="el-GR" dirty="0" smtClean="0"/>
              <a:t>(μόνο μετά από καταγγελία- πολλές φορές χωρίς αποτέλεσμα) </a:t>
            </a:r>
          </a:p>
          <a:p>
            <a:pPr>
              <a:buFont typeface="Wingdings" pitchFamily="2" charset="2"/>
              <a:buChar char="v"/>
            </a:pPr>
            <a:endParaRPr lang="el-GR" dirty="0" smtClean="0"/>
          </a:p>
          <a:p>
            <a:pPr>
              <a:buNone/>
            </a:pPr>
            <a:endParaRPr lang="el-GR" dirty="0" smtClean="0"/>
          </a:p>
        </p:txBody>
      </p:sp>
      <p:sp>
        <p:nvSpPr>
          <p:cNvPr id="2" name="Title 1"/>
          <p:cNvSpPr>
            <a:spLocks noGrp="1"/>
          </p:cNvSpPr>
          <p:nvPr>
            <p:ph type="title"/>
          </p:nvPr>
        </p:nvSpPr>
        <p:spPr>
          <a:xfrm>
            <a:off x="457200" y="274638"/>
            <a:ext cx="8229600" cy="58018"/>
          </a:xfrm>
        </p:spPr>
        <p:txBody>
          <a:bodyPr>
            <a:normAutofit fontScale="90000"/>
          </a:bodyPr>
          <a:lstStyle/>
          <a:p>
            <a:r>
              <a:rPr lang="el-GR" dirty="0" smtClean="0"/>
              <a:t>ΣΥΜΠΕΡΑΣΜΑΤΑ</a:t>
            </a:r>
            <a:endParaRPr lang="el-GR"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96752"/>
            <a:ext cx="8229600" cy="4810539"/>
          </a:xfrm>
        </p:spPr>
        <p:txBody>
          <a:bodyPr/>
          <a:lstStyle/>
          <a:p>
            <a:r>
              <a:rPr lang="el-GR" dirty="0" smtClean="0"/>
              <a:t>Η </a:t>
            </a:r>
            <a:r>
              <a:rPr lang="el-GR" b="1" dirty="0" smtClean="0"/>
              <a:t>σεξουαλική παρενόχληση </a:t>
            </a:r>
            <a:r>
              <a:rPr lang="el-GR" dirty="0" smtClean="0"/>
              <a:t>είναι και ανδρικό και γυναικείο φαινόμενο (1 άντρας προς 3 γυναίκες)</a:t>
            </a:r>
          </a:p>
          <a:p>
            <a:r>
              <a:rPr lang="el-GR" dirty="0" smtClean="0"/>
              <a:t>Καταγγέλθηκε από το 12% περίπου (11,88) του δείγματος</a:t>
            </a:r>
          </a:p>
          <a:p>
            <a:r>
              <a:rPr lang="el-GR" dirty="0" smtClean="0"/>
              <a:t> Περισσότερες από τις μισές περιπτώσεις ανέφεραν παρενόχληση με πολλαπλούς τρόπους</a:t>
            </a:r>
          </a:p>
          <a:p>
            <a:r>
              <a:rPr lang="el-GR" dirty="0" smtClean="0"/>
              <a:t>Για τη γυναίκα είναι τραυματική αξεπέραστη εμπειρία- χωρίς δικαίωση και απόδραση </a:t>
            </a:r>
            <a:endParaRPr lang="el-GR" dirty="0"/>
          </a:p>
        </p:txBody>
      </p:sp>
      <p:sp>
        <p:nvSpPr>
          <p:cNvPr id="3" name="Title 2"/>
          <p:cNvSpPr>
            <a:spLocks noGrp="1"/>
          </p:cNvSpPr>
          <p:nvPr>
            <p:ph type="title"/>
          </p:nvPr>
        </p:nvSpPr>
        <p:spPr>
          <a:xfrm>
            <a:off x="457200" y="274638"/>
            <a:ext cx="8229600" cy="1066130"/>
          </a:xfrm>
        </p:spPr>
        <p:txBody>
          <a:bodyPr>
            <a:normAutofit/>
          </a:bodyPr>
          <a:lstStyle/>
          <a:p>
            <a:r>
              <a:rPr lang="el-GR" dirty="0" smtClean="0"/>
              <a:t>ΣΥΜΠΕΡΑΣΜΑΤΑ (συνέχεια)</a:t>
            </a:r>
            <a:endParaRPr lang="el-GR"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40768"/>
            <a:ext cx="8229600" cy="4666523"/>
          </a:xfrm>
        </p:spPr>
        <p:txBody>
          <a:bodyPr>
            <a:normAutofit fontScale="92500" lnSpcReduction="20000"/>
          </a:bodyPr>
          <a:lstStyle/>
          <a:p>
            <a:pPr>
              <a:buNone/>
            </a:pPr>
            <a:r>
              <a:rPr lang="el-GR" b="1" u="sng" dirty="0" smtClean="0"/>
              <a:t>Υπάρχουν ισχυρές προκαταλήψεις εις βάρος:</a:t>
            </a:r>
          </a:p>
          <a:p>
            <a:r>
              <a:rPr lang="el-GR" dirty="0" smtClean="0"/>
              <a:t>    </a:t>
            </a:r>
            <a:r>
              <a:rPr lang="el-GR" b="1" dirty="0" smtClean="0"/>
              <a:t>Της γυναίκας </a:t>
            </a:r>
            <a:r>
              <a:rPr lang="el-GR" dirty="0" smtClean="0"/>
              <a:t>:  </a:t>
            </a:r>
          </a:p>
          <a:p>
            <a:pPr lvl="0">
              <a:buNone/>
            </a:pPr>
            <a:r>
              <a:rPr lang="el-GR" dirty="0" smtClean="0"/>
              <a:t>       -  </a:t>
            </a:r>
            <a:r>
              <a:rPr lang="el-GR" i="1" dirty="0" smtClean="0"/>
              <a:t>Ανωτερότητα αντρών στον χώρο εργασίας</a:t>
            </a:r>
            <a:endParaRPr lang="el-GR" dirty="0" smtClean="0"/>
          </a:p>
          <a:p>
            <a:pPr lvl="0">
              <a:buNone/>
            </a:pPr>
            <a:r>
              <a:rPr lang="el-GR" i="1" dirty="0" smtClean="0"/>
              <a:t>       -  Αποδοχή εργασιακών ανισοτήτων εις βάρος των  γυναικών  και ενοχοποίηση της γυναίκας</a:t>
            </a:r>
          </a:p>
          <a:p>
            <a:pPr>
              <a:buNone/>
            </a:pPr>
            <a:r>
              <a:rPr lang="el-GR" i="1" dirty="0" smtClean="0"/>
              <a:t>       -  Ανισότητα ευκαιριών  ανέλιξης-κατάρτισης υπέρ των  αντρών  </a:t>
            </a:r>
          </a:p>
          <a:p>
            <a:pPr lvl="0">
              <a:buNone/>
            </a:pPr>
            <a:r>
              <a:rPr lang="el-GR" i="1" dirty="0" smtClean="0"/>
              <a:t>        -  Διάκριση σε  αντρικά/γυναικεία επαγγέλματα</a:t>
            </a:r>
          </a:p>
          <a:p>
            <a:pPr lvl="0">
              <a:buNone/>
            </a:pPr>
            <a:r>
              <a:rPr lang="el-GR" i="1" dirty="0" smtClean="0"/>
              <a:t>       -   Προκατάληψη εις βάρος των πολύτεκνων</a:t>
            </a:r>
            <a:endParaRPr lang="el-GR" dirty="0" smtClean="0"/>
          </a:p>
          <a:p>
            <a:pPr>
              <a:buNone/>
            </a:pPr>
            <a:r>
              <a:rPr lang="el-GR" i="1" dirty="0" smtClean="0"/>
              <a:t> </a:t>
            </a:r>
          </a:p>
          <a:p>
            <a:pPr>
              <a:buNone/>
            </a:pPr>
            <a:endParaRPr lang="el-GR" dirty="0" smtClean="0"/>
          </a:p>
          <a:p>
            <a:pPr lvl="0">
              <a:buNone/>
            </a:pPr>
            <a:endParaRPr lang="el-GR" dirty="0" smtClean="0"/>
          </a:p>
          <a:p>
            <a:pPr lvl="0"/>
            <a:endParaRPr lang="el-GR" dirty="0" smtClean="0"/>
          </a:p>
          <a:p>
            <a:endParaRPr lang="el-GR" dirty="0"/>
          </a:p>
        </p:txBody>
      </p:sp>
      <p:sp>
        <p:nvSpPr>
          <p:cNvPr id="3" name="Title 2"/>
          <p:cNvSpPr>
            <a:spLocks noGrp="1"/>
          </p:cNvSpPr>
          <p:nvPr>
            <p:ph type="title"/>
          </p:nvPr>
        </p:nvSpPr>
        <p:spPr>
          <a:xfrm>
            <a:off x="457200" y="274638"/>
            <a:ext cx="8229600" cy="922114"/>
          </a:xfrm>
        </p:spPr>
        <p:txBody>
          <a:bodyPr>
            <a:normAutofit/>
          </a:bodyPr>
          <a:lstStyle/>
          <a:p>
            <a:r>
              <a:rPr lang="el-GR" dirty="0" smtClean="0"/>
              <a:t>ΣΥΜΠΕΡΑΣΜΑΤΑ (συνέχεια)</a:t>
            </a:r>
            <a:endParaRPr lang="el-GR"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24744"/>
            <a:ext cx="8229600" cy="4882547"/>
          </a:xfrm>
        </p:spPr>
        <p:txBody>
          <a:bodyPr>
            <a:normAutofit/>
          </a:bodyPr>
          <a:lstStyle/>
          <a:p>
            <a:pPr lvl="0"/>
            <a:r>
              <a:rPr lang="el-GR" b="1" i="1" dirty="0" smtClean="0"/>
              <a:t>Η προκατάληψη εκτείνεται</a:t>
            </a:r>
            <a:r>
              <a:rPr lang="el-GR" i="1" dirty="0" smtClean="0"/>
              <a:t>:</a:t>
            </a:r>
          </a:p>
          <a:p>
            <a:pPr lvl="0"/>
            <a:r>
              <a:rPr lang="el-GR" i="1" dirty="0" smtClean="0"/>
              <a:t>Προτίμηση ευπαρουσίαστων ατόμων χωρίς οικογενειακές υποχρεώσεις</a:t>
            </a:r>
            <a:endParaRPr lang="el-GR" dirty="0" smtClean="0"/>
          </a:p>
          <a:p>
            <a:pPr lvl="0"/>
            <a:r>
              <a:rPr lang="el-GR" i="1" dirty="0" smtClean="0"/>
              <a:t>Ηλικιακός ρατσισμός εις βάρος ατόμων &gt;40 ετών</a:t>
            </a:r>
            <a:endParaRPr lang="el-GR" dirty="0" smtClean="0"/>
          </a:p>
          <a:p>
            <a:pPr lvl="0"/>
            <a:r>
              <a:rPr lang="el-GR" i="1" dirty="0" smtClean="0"/>
              <a:t>Ρατσισμός εις βάρος των «άλλων» (ατόμων με διαφορετική εθνικότητα/φυλή και αποκλίνουσες σεξουαλικές προτιμήσεις)</a:t>
            </a:r>
            <a:endParaRPr lang="el-GR" dirty="0" smtClean="0"/>
          </a:p>
          <a:p>
            <a:pPr lvl="0"/>
            <a:r>
              <a:rPr lang="el-GR" i="1" dirty="0" smtClean="0"/>
              <a:t>Ηλικιακός ρατσισμός εις βάρος νέων ατόμων &lt;40 ετών (τάση μεταξύ των γυναικών)</a:t>
            </a:r>
            <a:endParaRPr lang="el-GR" dirty="0"/>
          </a:p>
        </p:txBody>
      </p:sp>
      <p:sp>
        <p:nvSpPr>
          <p:cNvPr id="3" name="Title 2"/>
          <p:cNvSpPr>
            <a:spLocks noGrp="1"/>
          </p:cNvSpPr>
          <p:nvPr>
            <p:ph type="title"/>
          </p:nvPr>
        </p:nvSpPr>
        <p:spPr>
          <a:xfrm>
            <a:off x="457200" y="274638"/>
            <a:ext cx="8229600" cy="922114"/>
          </a:xfrm>
        </p:spPr>
        <p:txBody>
          <a:bodyPr/>
          <a:lstStyle/>
          <a:p>
            <a:r>
              <a:rPr lang="el-GR" dirty="0" smtClean="0"/>
              <a:t>ΣΥΜΠΕΡΑΣΜΑΤΑ (συνέχεια)</a:t>
            </a:r>
            <a:endParaRPr lang="el-GR"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80728"/>
            <a:ext cx="8229600" cy="5026563"/>
          </a:xfrm>
        </p:spPr>
        <p:txBody>
          <a:bodyPr/>
          <a:lstStyle/>
          <a:p>
            <a:endParaRPr lang="el-GR" dirty="0" smtClean="0"/>
          </a:p>
          <a:p>
            <a:endParaRPr lang="el-GR" dirty="0" smtClean="0"/>
          </a:p>
          <a:p>
            <a:r>
              <a:rPr lang="el-GR" dirty="0" smtClean="0"/>
              <a:t>Οι γυναίκες δεν αισθάνονται ότι έχουν επαρκή πληροφόρηση, υποστήριξη και συμπαράσταση </a:t>
            </a:r>
          </a:p>
          <a:p>
            <a:r>
              <a:rPr lang="el-GR" dirty="0" smtClean="0"/>
              <a:t>Ακόμα και αν βρουν υποστήριξη φραστική, δεν θεωρούν ότι έχει αποτέλεσμα</a:t>
            </a:r>
          </a:p>
          <a:p>
            <a:r>
              <a:rPr lang="el-GR" dirty="0" smtClean="0"/>
              <a:t>Στο χώρο εργασίας αισθάνονται ανασφαλείς </a:t>
            </a:r>
            <a:endParaRPr lang="el-GR" dirty="0"/>
          </a:p>
        </p:txBody>
      </p:sp>
      <p:sp>
        <p:nvSpPr>
          <p:cNvPr id="3" name="Title 2"/>
          <p:cNvSpPr>
            <a:spLocks noGrp="1"/>
          </p:cNvSpPr>
          <p:nvPr>
            <p:ph type="title"/>
          </p:nvPr>
        </p:nvSpPr>
        <p:spPr>
          <a:xfrm>
            <a:off x="457200" y="274638"/>
            <a:ext cx="8229600" cy="778098"/>
          </a:xfrm>
        </p:spPr>
        <p:txBody>
          <a:bodyPr/>
          <a:lstStyle/>
          <a:p>
            <a:r>
              <a:rPr lang="el-GR" dirty="0" smtClean="0"/>
              <a:t>ΣΥΜΠΕΡΑΣΜΑΤΑ (συνέχεια)</a:t>
            </a:r>
            <a:endParaRPr lang="el-GR"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fontScale="92500" lnSpcReduction="10000"/>
          </a:bodyPr>
          <a:lstStyle/>
          <a:p>
            <a:pPr algn="ctr">
              <a:buNone/>
            </a:pPr>
            <a:r>
              <a:rPr lang="el-GR" sz="3600" b="1" dirty="0" smtClean="0"/>
              <a:t>ΚΑΛΕΣ ΠΡΑΚΤΙΚΕΣ</a:t>
            </a:r>
          </a:p>
          <a:p>
            <a:pPr algn="ctr">
              <a:buNone/>
            </a:pPr>
            <a:endParaRPr lang="el-GR" sz="3600" b="1" dirty="0" smtClean="0"/>
          </a:p>
          <a:p>
            <a:pPr>
              <a:buNone/>
            </a:pPr>
            <a:r>
              <a:rPr lang="el-GR" sz="3600" b="1" u="sng" dirty="0" smtClean="0">
                <a:solidFill>
                  <a:srgbClr val="0070C0"/>
                </a:solidFill>
              </a:rPr>
              <a:t>Νομοθετικές ρυθμίσεις</a:t>
            </a:r>
          </a:p>
          <a:p>
            <a:pPr>
              <a:buFont typeface="Wingdings" pitchFamily="2" charset="2"/>
              <a:buChar char="Ø"/>
            </a:pPr>
            <a:r>
              <a:rPr lang="el-GR" sz="3600" dirty="0" smtClean="0"/>
              <a:t>Νομοθετική Ρύθμιση του ελέγχου του δημόσιου και ιδιωτικού τομέα :  </a:t>
            </a:r>
            <a:r>
              <a:rPr lang="el-GR" sz="3600" b="1" dirty="0" smtClean="0"/>
              <a:t>Κατάθεση έκθεσης για θέματα ισότητας</a:t>
            </a:r>
          </a:p>
          <a:p>
            <a:pPr>
              <a:buFont typeface="Wingdings" pitchFamily="2" charset="2"/>
              <a:buChar char="Ø"/>
            </a:pPr>
            <a:r>
              <a:rPr lang="el-GR" sz="3600" b="1" dirty="0" smtClean="0"/>
              <a:t>Νομοθεσία</a:t>
            </a:r>
            <a:r>
              <a:rPr lang="el-GR" sz="3600" dirty="0" smtClean="0"/>
              <a:t> για έλεγχο των ποσοστών γυναικών σε θέσεις ευθύνης στον ιδιωτικό τομέα (παράδειγμα Νορβηγίας)</a:t>
            </a:r>
          </a:p>
          <a:p>
            <a:pPr>
              <a:buFont typeface="Wingdings" pitchFamily="2" charset="2"/>
              <a:buChar char="Ø"/>
            </a:pPr>
            <a:endParaRPr lang="el-GR" sz="3600" dirty="0"/>
          </a:p>
        </p:txBody>
      </p:sp>
      <p:sp>
        <p:nvSpPr>
          <p:cNvPr id="2" name="Title 1"/>
          <p:cNvSpPr>
            <a:spLocks noGrp="1"/>
          </p:cNvSpPr>
          <p:nvPr>
            <p:ph type="title"/>
          </p:nvPr>
        </p:nvSpPr>
        <p:spPr>
          <a:xfrm>
            <a:off x="457200" y="274638"/>
            <a:ext cx="8229600" cy="58018"/>
          </a:xfrm>
        </p:spPr>
        <p:txBody>
          <a:bodyPr>
            <a:normAutofit fontScale="90000"/>
          </a:bodyPr>
          <a:lstStyle/>
          <a:p>
            <a:endParaRPr lang="el-GR"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Content Placeholder 2"/>
          <p:cNvSpPr>
            <a:spLocks noGrp="1"/>
          </p:cNvSpPr>
          <p:nvPr>
            <p:ph idx="1"/>
          </p:nvPr>
        </p:nvSpPr>
        <p:spPr>
          <a:xfrm>
            <a:off x="457200" y="620713"/>
            <a:ext cx="8229600" cy="5505450"/>
          </a:xfrm>
        </p:spPr>
        <p:txBody>
          <a:bodyPr>
            <a:normAutofit fontScale="92500"/>
          </a:bodyPr>
          <a:lstStyle/>
          <a:p>
            <a:endParaRPr lang="el-GR" dirty="0" smtClean="0"/>
          </a:p>
          <a:p>
            <a:pPr>
              <a:buNone/>
            </a:pPr>
            <a:r>
              <a:rPr lang="el-GR" b="1" u="sng" dirty="0" smtClean="0">
                <a:solidFill>
                  <a:srgbClr val="0070C0"/>
                </a:solidFill>
              </a:rPr>
              <a:t>Ανάπτυξη στρατηγικής για διεκδίκηση</a:t>
            </a:r>
          </a:p>
          <a:p>
            <a:r>
              <a:rPr lang="el-GR" b="1" dirty="0" smtClean="0"/>
              <a:t>Ποιοι οι αναμενόμενοι στόχοι επίτευξης, σε πόσο χρόνο, με ποια μέσα </a:t>
            </a:r>
          </a:p>
          <a:p>
            <a:r>
              <a:rPr lang="el-GR" b="1" dirty="0" smtClean="0"/>
              <a:t>Υποχρεωτική συμμετοχή </a:t>
            </a:r>
            <a:r>
              <a:rPr lang="el-GR" dirty="0" smtClean="0"/>
              <a:t>γυναικών με </a:t>
            </a:r>
            <a:r>
              <a:rPr lang="el-GR" u="sng" dirty="0" smtClean="0"/>
              <a:t>ευαισθητοποίηση σε θέματα ισότητας </a:t>
            </a:r>
            <a:r>
              <a:rPr lang="el-GR" dirty="0" smtClean="0"/>
              <a:t>σε όλες τις επιτροπές προσλήψεων και ανελίξεων</a:t>
            </a:r>
          </a:p>
          <a:p>
            <a:r>
              <a:rPr lang="en-GB" b="1" dirty="0" smtClean="0"/>
              <a:t>Quota </a:t>
            </a:r>
            <a:r>
              <a:rPr lang="el-GR" dirty="0" smtClean="0"/>
              <a:t>σε ανελίξεις γυναικών με </a:t>
            </a:r>
            <a:r>
              <a:rPr lang="el-GR" b="1" dirty="0" smtClean="0"/>
              <a:t>ίσα </a:t>
            </a:r>
            <a:r>
              <a:rPr lang="el-GR" dirty="0" smtClean="0"/>
              <a:t>προσόντα. </a:t>
            </a:r>
          </a:p>
          <a:p>
            <a:r>
              <a:rPr lang="el-GR" dirty="0" smtClean="0"/>
              <a:t>Με </a:t>
            </a:r>
            <a:r>
              <a:rPr lang="el-GR" u="sng" dirty="0" smtClean="0"/>
              <a:t>ειδική θεσμοθετημένη επιτροπή παρακολούθησης</a:t>
            </a:r>
            <a:r>
              <a:rPr lang="el-GR" dirty="0" smtClean="0"/>
              <a:t>-</a:t>
            </a:r>
            <a:r>
              <a:rPr lang="en-GB" dirty="0" smtClean="0"/>
              <a:t>SWOT analysis </a:t>
            </a:r>
            <a:r>
              <a:rPr lang="el-GR" dirty="0" smtClean="0"/>
              <a:t>σε θέματα ισότητας και πρόληψης των επιπτώσεων</a:t>
            </a:r>
            <a:r>
              <a:rPr lang="en-GB" dirty="0" smtClean="0"/>
              <a:t>: </a:t>
            </a:r>
            <a:r>
              <a:rPr lang="el-GR" u="sng" dirty="0" smtClean="0"/>
              <a:t>Ανάλυση και παρακολούθηση των κινδύνων, τάσεων, θετικών στοιχείων</a:t>
            </a:r>
          </a:p>
          <a:p>
            <a:endParaRPr lang="el-GR" dirty="0" smtClean="0"/>
          </a:p>
          <a:p>
            <a:endParaRPr lang="el-GR" dirty="0" smtClean="0"/>
          </a:p>
        </p:txBody>
      </p:sp>
      <p:sp>
        <p:nvSpPr>
          <p:cNvPr id="18434" name="Title 1"/>
          <p:cNvSpPr>
            <a:spLocks noGrp="1"/>
          </p:cNvSpPr>
          <p:nvPr>
            <p:ph type="title"/>
          </p:nvPr>
        </p:nvSpPr>
        <p:spPr>
          <a:xfrm>
            <a:off x="457200" y="274638"/>
            <a:ext cx="8229600" cy="201612"/>
          </a:xfrm>
        </p:spPr>
        <p:txBody>
          <a:bodyPr>
            <a:normAutofit fontScale="90000"/>
          </a:bodyPr>
          <a:lstStyle/>
          <a:p>
            <a:endParaRPr lang="el-GR" smtClean="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lstStyle/>
          <a:p>
            <a:endParaRPr lang="el-GR" b="1" dirty="0" smtClean="0"/>
          </a:p>
          <a:p>
            <a:pPr>
              <a:buNone/>
            </a:pPr>
            <a:r>
              <a:rPr lang="el-GR" b="1" u="sng" dirty="0" smtClean="0">
                <a:solidFill>
                  <a:srgbClr val="0070C0"/>
                </a:solidFill>
              </a:rPr>
              <a:t>Ενημέρωση και επιμόρφωση</a:t>
            </a:r>
          </a:p>
          <a:p>
            <a:pPr>
              <a:buNone/>
            </a:pPr>
            <a:endParaRPr lang="el-GR" b="1" u="sng" dirty="0" smtClean="0">
              <a:solidFill>
                <a:srgbClr val="0070C0"/>
              </a:solidFill>
            </a:endParaRPr>
          </a:p>
          <a:p>
            <a:pPr>
              <a:buNone/>
            </a:pPr>
            <a:endParaRPr lang="el-GR" b="1" u="sng" dirty="0" smtClean="0">
              <a:solidFill>
                <a:srgbClr val="0070C0"/>
              </a:solidFill>
            </a:endParaRPr>
          </a:p>
          <a:p>
            <a:r>
              <a:rPr lang="el-GR" dirty="0" smtClean="0"/>
              <a:t>Υποχρεωτική Εντός των επιχειρήσεων σε συνεργασία με τα αρμόδια σώματα</a:t>
            </a:r>
          </a:p>
          <a:p>
            <a:r>
              <a:rPr lang="el-GR" dirty="0" smtClean="0"/>
              <a:t> Εκστρατεία μέσω των ΜΜΕ</a:t>
            </a:r>
          </a:p>
          <a:p>
            <a:r>
              <a:rPr lang="el-GR" dirty="0" smtClean="0"/>
              <a:t>Ενημερωτικά δελτία από σπίτι σε σπίτι και από επιχείρηση σε επιχείρηση</a:t>
            </a:r>
          </a:p>
          <a:p>
            <a:pPr>
              <a:buNone/>
            </a:pPr>
            <a:r>
              <a:rPr lang="el-GR" dirty="0" smtClean="0"/>
              <a:t>  </a:t>
            </a:r>
            <a:endParaRPr lang="el-GR" dirty="0"/>
          </a:p>
        </p:txBody>
      </p:sp>
      <p:sp>
        <p:nvSpPr>
          <p:cNvPr id="2" name="Title 1"/>
          <p:cNvSpPr>
            <a:spLocks noGrp="1"/>
          </p:cNvSpPr>
          <p:nvPr>
            <p:ph type="title"/>
          </p:nvPr>
        </p:nvSpPr>
        <p:spPr>
          <a:xfrm>
            <a:off x="457200" y="274638"/>
            <a:ext cx="8229600" cy="58018"/>
          </a:xfrm>
        </p:spPr>
        <p:txBody>
          <a:bodyPr>
            <a:normAutofit fontScale="90000"/>
          </a:bodyPr>
          <a:lstStyle/>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a:bodyPr>
          <a:lstStyle/>
          <a:p>
            <a:pPr algn="ctr">
              <a:buNone/>
            </a:pPr>
            <a:endParaRPr lang="en-GB" b="1" dirty="0" smtClean="0"/>
          </a:p>
          <a:p>
            <a:pPr algn="ctr">
              <a:buNone/>
            </a:pPr>
            <a:r>
              <a:rPr lang="el-GR" b="1" dirty="0" smtClean="0"/>
              <a:t>ΑΠΟΤΕΛΕΣΜΑΤΑ</a:t>
            </a:r>
          </a:p>
          <a:p>
            <a:pPr marL="514350" indent="-514350">
              <a:buAutoNum type="arabicPeriod"/>
            </a:pPr>
            <a:r>
              <a:rPr lang="el-GR" dirty="0" smtClean="0"/>
              <a:t>ΠΕΡΙΓΡΑΦΙΚΗ ΑΝΑΛΥΣΗ ΕΡΩΤΗΜΑΤΟΛΟΓΙΩΝ: </a:t>
            </a:r>
            <a:r>
              <a:rPr lang="el-GR" b="1" dirty="0" smtClean="0"/>
              <a:t>ΤΑ ΧΑΡΑΚΤΗΡΙΣΤΙΚΑ ΤΟΥ ΔΕΙΓΜΑΤΟΣ</a:t>
            </a:r>
          </a:p>
          <a:p>
            <a:pPr marL="514350" indent="-514350">
              <a:buAutoNum type="arabicPeriod"/>
            </a:pPr>
            <a:r>
              <a:rPr lang="el-GR" dirty="0" smtClean="0"/>
              <a:t>ΠΑΡΑΓΟΝΤΙΚΗ ΑΝΑΛΥΣΗ- </a:t>
            </a:r>
            <a:r>
              <a:rPr lang="el-GR" b="1" dirty="0" smtClean="0"/>
              <a:t>ΤΑΣΕΙΣ ΚΑΙ ΣΤΕΡΕΟΤΥΠΑ</a:t>
            </a:r>
          </a:p>
          <a:p>
            <a:pPr marL="514350" indent="-514350">
              <a:buAutoNum type="arabicPeriod"/>
            </a:pPr>
            <a:r>
              <a:rPr lang="el-GR" b="1" dirty="0" smtClean="0"/>
              <a:t>ΔΙΑΦΟΡΕΣ ΟΜΑΔΩΝ </a:t>
            </a:r>
          </a:p>
          <a:p>
            <a:pPr marL="514350" indent="-514350">
              <a:buAutoNum type="arabicPeriod"/>
            </a:pPr>
            <a:r>
              <a:rPr lang="el-GR" dirty="0" smtClean="0"/>
              <a:t>ΑΝΑΛΥΣΗ ΣΥΝΕΝΤΕΥΞΕΩΝ ΚΑΙ </a:t>
            </a:r>
            <a:r>
              <a:rPr lang="el-GR" b="1" dirty="0" smtClean="0"/>
              <a:t>Ο ΛΟΓΟΣ ΤΩΝ ΓΥΝΑΙΚΩΝ</a:t>
            </a:r>
          </a:p>
          <a:p>
            <a:pPr>
              <a:buNone/>
            </a:pPr>
            <a:endParaRPr lang="el-GR" dirty="0" smtClean="0"/>
          </a:p>
          <a:p>
            <a:pPr algn="ctr">
              <a:buNone/>
            </a:pPr>
            <a:endParaRPr lang="el-GR" dirty="0"/>
          </a:p>
        </p:txBody>
      </p:sp>
      <p:sp>
        <p:nvSpPr>
          <p:cNvPr id="2" name="Title 1"/>
          <p:cNvSpPr>
            <a:spLocks noGrp="1"/>
          </p:cNvSpPr>
          <p:nvPr>
            <p:ph type="title"/>
          </p:nvPr>
        </p:nvSpPr>
        <p:spPr>
          <a:xfrm>
            <a:off x="457200" y="274638"/>
            <a:ext cx="8229600" cy="58018"/>
          </a:xfrm>
        </p:spPr>
        <p:txBody>
          <a:bodyPr>
            <a:normAutofit fontScale="90000"/>
          </a:bodyPr>
          <a:lstStyle/>
          <a:p>
            <a:endParaRPr lang="el-GR"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04664"/>
            <a:ext cx="8229600" cy="5602627"/>
          </a:xfrm>
        </p:spPr>
        <p:txBody>
          <a:bodyPr>
            <a:normAutofit lnSpcReduction="10000"/>
          </a:bodyPr>
          <a:lstStyle/>
          <a:p>
            <a:endParaRPr lang="el-GR" dirty="0" smtClean="0"/>
          </a:p>
          <a:p>
            <a:r>
              <a:rPr lang="el-GR" dirty="0" smtClean="0"/>
              <a:t>Σε τελευταία ανάλυση η οποιαδήποτε στρατηγική  στις διάφορες χώρες αποβλέπει: </a:t>
            </a:r>
          </a:p>
          <a:p>
            <a:pPr algn="ctr">
              <a:buNone/>
            </a:pPr>
            <a:r>
              <a:rPr lang="el-GR" u="sng" dirty="0" smtClean="0"/>
              <a:t>Σε αλλαγή νοοτροπίας</a:t>
            </a:r>
            <a:r>
              <a:rPr lang="en-GB" u="sng" dirty="0" smtClean="0"/>
              <a:t> </a:t>
            </a:r>
            <a:r>
              <a:rPr lang="el-GR" u="sng" dirty="0" smtClean="0"/>
              <a:t>και </a:t>
            </a:r>
            <a:r>
              <a:rPr lang="en-GB" u="sng" dirty="0" smtClean="0"/>
              <a:t>status quo</a:t>
            </a:r>
            <a:r>
              <a:rPr lang="el-GR" u="sng" dirty="0" smtClean="0"/>
              <a:t> </a:t>
            </a:r>
          </a:p>
          <a:p>
            <a:pPr algn="ctr">
              <a:buNone/>
            </a:pPr>
            <a:endParaRPr lang="el-GR" dirty="0" smtClean="0"/>
          </a:p>
          <a:p>
            <a:endParaRPr lang="el-GR" dirty="0" smtClean="0"/>
          </a:p>
          <a:p>
            <a:r>
              <a:rPr lang="el-GR" b="1" dirty="0" smtClean="0"/>
              <a:t>Νοοτροπία</a:t>
            </a:r>
            <a:r>
              <a:rPr lang="el-GR" dirty="0" smtClean="0"/>
              <a:t>: Η ισότητα δεν είναι θέμα ελεημοσύνης και παραχωρήσεων προς τη γυναίκα αλλά προσφοράς της γυναίκας προς την κοινωνία  </a:t>
            </a:r>
            <a:endParaRPr lang="en-GB" dirty="0" smtClean="0"/>
          </a:p>
          <a:p>
            <a:r>
              <a:rPr lang="en-GB" b="1" dirty="0" smtClean="0"/>
              <a:t>Status quo</a:t>
            </a:r>
            <a:r>
              <a:rPr lang="en-GB" dirty="0" smtClean="0"/>
              <a:t>: </a:t>
            </a:r>
            <a:r>
              <a:rPr lang="el-GR" dirty="0" smtClean="0"/>
              <a:t>Προσδοκώμενος στόχος: οι θέσεις λήψης απόφασης να μην   ανδροκρατούνται</a:t>
            </a:r>
            <a:r>
              <a:rPr lang="en-GB" dirty="0" smtClean="0"/>
              <a:t> </a:t>
            </a:r>
            <a:r>
              <a:rPr lang="el-GR" dirty="0" smtClean="0"/>
              <a:t>(ΕΕ μόνο 16% γυναικών)</a:t>
            </a:r>
          </a:p>
        </p:txBody>
      </p:sp>
      <p:sp>
        <p:nvSpPr>
          <p:cNvPr id="3" name="Title 2"/>
          <p:cNvSpPr>
            <a:spLocks noGrp="1"/>
          </p:cNvSpPr>
          <p:nvPr>
            <p:ph type="title"/>
          </p:nvPr>
        </p:nvSpPr>
        <p:spPr>
          <a:xfrm>
            <a:off x="457200" y="274638"/>
            <a:ext cx="8229600" cy="130026"/>
          </a:xfrm>
        </p:spPr>
        <p:txBody>
          <a:bodyPr>
            <a:normAutofit fontScale="90000"/>
          </a:bodyPr>
          <a:lstStyle/>
          <a:p>
            <a:endParaRPr lang="el-GR" dirty="0"/>
          </a:p>
        </p:txBody>
      </p:sp>
      <p:sp>
        <p:nvSpPr>
          <p:cNvPr id="4" name="Up-Down Arrow 3"/>
          <p:cNvSpPr/>
          <p:nvPr/>
        </p:nvSpPr>
        <p:spPr>
          <a:xfrm>
            <a:off x="4283968" y="2420888"/>
            <a:ext cx="484632" cy="864096"/>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04664"/>
            <a:ext cx="8229600" cy="5602627"/>
          </a:xfrm>
        </p:spPr>
        <p:txBody>
          <a:bodyPr>
            <a:normAutofit lnSpcReduction="10000"/>
          </a:bodyPr>
          <a:lstStyle/>
          <a:p>
            <a:endParaRPr lang="el-GR" dirty="0" smtClean="0"/>
          </a:p>
          <a:p>
            <a:pPr algn="ctr">
              <a:buNone/>
            </a:pPr>
            <a:r>
              <a:rPr lang="el-GR" b="1" dirty="0" smtClean="0"/>
              <a:t>Οι ερευνητές σήμερα γνωρίζουν ότι:</a:t>
            </a:r>
            <a:r>
              <a:rPr lang="el-GR" dirty="0" smtClean="0"/>
              <a:t> </a:t>
            </a:r>
          </a:p>
          <a:p>
            <a:r>
              <a:rPr lang="el-GR" dirty="0" smtClean="0"/>
              <a:t>Υπάρχει θετική σχέση μεταξύ του ποσοστού </a:t>
            </a:r>
            <a:r>
              <a:rPr lang="el-GR" dirty="0" err="1" smtClean="0"/>
              <a:t>εργοδότησης</a:t>
            </a:r>
            <a:r>
              <a:rPr lang="el-GR" dirty="0" smtClean="0"/>
              <a:t> των γυναικών και του κατά κεφαλήν εισοδήματος </a:t>
            </a:r>
          </a:p>
          <a:p>
            <a:r>
              <a:rPr lang="el-GR" dirty="0" smtClean="0"/>
              <a:t>Η </a:t>
            </a:r>
            <a:r>
              <a:rPr lang="el-GR" dirty="0" err="1" smtClean="0"/>
              <a:t>εργοδότηση</a:t>
            </a:r>
            <a:r>
              <a:rPr lang="el-GR" dirty="0" smtClean="0"/>
              <a:t> περισσότερων γυναικών ωθεί σε ανάπτυξη (μεγαλύτερα τα ποσοστά των γυναικών με πανεπιστημιακή και </a:t>
            </a:r>
            <a:r>
              <a:rPr lang="el-GR" dirty="0" err="1" smtClean="0"/>
              <a:t>μεταπανεπιστημιακή</a:t>
            </a:r>
            <a:r>
              <a:rPr lang="el-GR" dirty="0" smtClean="0"/>
              <a:t> εκπαίδευση)</a:t>
            </a:r>
          </a:p>
          <a:p>
            <a:r>
              <a:rPr lang="el-GR" dirty="0" smtClean="0"/>
              <a:t>Υπάρχει θετική σχέση μεταξύ γεννήσεων, </a:t>
            </a:r>
            <a:r>
              <a:rPr lang="el-GR" dirty="0" err="1" smtClean="0"/>
              <a:t>εργοδότησης</a:t>
            </a:r>
            <a:r>
              <a:rPr lang="el-GR" dirty="0" smtClean="0"/>
              <a:t>, ισότητας στη φροντίδα των παιδιών και των πολιτικών συμφιλίωσης εργασίας -οικογένειας </a:t>
            </a:r>
            <a:endParaRPr lang="el-GR" dirty="0"/>
          </a:p>
        </p:txBody>
      </p:sp>
      <p:sp>
        <p:nvSpPr>
          <p:cNvPr id="3" name="Title 2"/>
          <p:cNvSpPr>
            <a:spLocks noGrp="1"/>
          </p:cNvSpPr>
          <p:nvPr>
            <p:ph type="title"/>
          </p:nvPr>
        </p:nvSpPr>
        <p:spPr>
          <a:xfrm>
            <a:off x="457200" y="274638"/>
            <a:ext cx="8229600" cy="58018"/>
          </a:xfrm>
        </p:spPr>
        <p:txBody>
          <a:bodyPr>
            <a:normAutofit fontScale="90000"/>
          </a:bodyPr>
          <a:lstStyle/>
          <a:p>
            <a:endParaRPr lang="el-GR"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04664"/>
            <a:ext cx="8229600" cy="5602627"/>
          </a:xfrm>
        </p:spPr>
        <p:txBody>
          <a:bodyPr/>
          <a:lstStyle/>
          <a:p>
            <a:endParaRPr lang="el-GR" dirty="0" smtClean="0"/>
          </a:p>
          <a:p>
            <a:pPr>
              <a:buNone/>
            </a:pPr>
            <a:endParaRPr lang="el-GR" dirty="0" smtClean="0"/>
          </a:p>
          <a:p>
            <a:r>
              <a:rPr lang="el-GR" dirty="0" smtClean="0"/>
              <a:t>Τα δεδομένα αυτά καταδεικνύουν ότι δεν υπάρχει πραγματικό έρεισμα σήμερα για διατήρηση των προκαταλήψεων εις βάρος της γυναίκας</a:t>
            </a:r>
          </a:p>
          <a:p>
            <a:pPr>
              <a:buNone/>
            </a:pPr>
            <a:endParaRPr lang="el-GR" dirty="0" smtClean="0"/>
          </a:p>
          <a:p>
            <a:r>
              <a:rPr lang="el-GR" dirty="0" smtClean="0"/>
              <a:t>Χρειάζεται μεγαλύτερη προβολή γυναικών –προτύπων σε όλους τους τομείς και σε θέσεις λήψης απόφασης </a:t>
            </a:r>
            <a:r>
              <a:rPr lang="el-GR" smtClean="0"/>
              <a:t>και ευθύνης</a:t>
            </a:r>
            <a:endParaRPr lang="el-GR" dirty="0"/>
          </a:p>
        </p:txBody>
      </p:sp>
      <p:sp>
        <p:nvSpPr>
          <p:cNvPr id="3" name="Title 2"/>
          <p:cNvSpPr>
            <a:spLocks noGrp="1"/>
          </p:cNvSpPr>
          <p:nvPr>
            <p:ph type="title"/>
          </p:nvPr>
        </p:nvSpPr>
        <p:spPr>
          <a:xfrm>
            <a:off x="457200" y="274638"/>
            <a:ext cx="8229600" cy="58018"/>
          </a:xfrm>
        </p:spPr>
        <p:txBody>
          <a:bodyPr>
            <a:normAutofit fontScale="90000"/>
          </a:bodyPr>
          <a:lstStyle/>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a:bodyPr>
          <a:lstStyle/>
          <a:p>
            <a:endParaRPr lang="el-GR" dirty="0" smtClean="0"/>
          </a:p>
          <a:p>
            <a:pPr algn="ctr">
              <a:buNone/>
            </a:pPr>
            <a:r>
              <a:rPr lang="el-GR" sz="4000" b="1" dirty="0" smtClean="0"/>
              <a:t>ΠΕΡΙΓΡΑΦΙΚΗ ΑΝΑΛΥΣΗ ΕΡΩΤΗΜΑΤΟΛΟΓΙΩΝ</a:t>
            </a:r>
          </a:p>
          <a:p>
            <a:pPr algn="ctr">
              <a:buNone/>
            </a:pPr>
            <a:endParaRPr lang="el-GR" sz="4000" b="1" dirty="0" smtClean="0"/>
          </a:p>
          <a:p>
            <a:pPr algn="ctr">
              <a:buFontTx/>
              <a:buChar char="-"/>
            </a:pPr>
            <a:r>
              <a:rPr lang="el-GR" sz="3200" dirty="0" smtClean="0"/>
              <a:t>Συμμετέχοντες, Τομείς απασχόλησης, Θέσεις, Εκπαίδευση</a:t>
            </a:r>
          </a:p>
          <a:p>
            <a:pPr algn="ctr">
              <a:buFontTx/>
              <a:buChar char="-"/>
            </a:pPr>
            <a:r>
              <a:rPr lang="el-GR" sz="3200" dirty="0" smtClean="0"/>
              <a:t>Μορφές και ποσοστά Σεξουαλικής Παρενόχλησης </a:t>
            </a:r>
          </a:p>
          <a:p>
            <a:endParaRPr lang="el-GR" dirty="0"/>
          </a:p>
        </p:txBody>
      </p:sp>
      <p:sp>
        <p:nvSpPr>
          <p:cNvPr id="2" name="Title 1"/>
          <p:cNvSpPr>
            <a:spLocks noGrp="1"/>
          </p:cNvSpPr>
          <p:nvPr>
            <p:ph type="title"/>
          </p:nvPr>
        </p:nvSpPr>
        <p:spPr>
          <a:xfrm flipV="1">
            <a:off x="457200" y="228919"/>
            <a:ext cx="8229600" cy="45719"/>
          </a:xfrm>
        </p:spPr>
        <p:txBody>
          <a:bodyPr>
            <a:normAutofit fontScale="90000"/>
          </a:bodyPr>
          <a:lstStyle/>
          <a:p>
            <a:endParaRPr lang="el-G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srcRect/>
          <a:stretch>
            <a:fillRect/>
          </a:stretch>
        </p:blipFill>
        <p:spPr bwMode="auto">
          <a:xfrm>
            <a:off x="539552" y="548680"/>
            <a:ext cx="8280920" cy="5328592"/>
          </a:xfrm>
          <a:prstGeom prst="rect">
            <a:avLst/>
          </a:prstGeom>
          <a:noFill/>
          <a:ln w="9525">
            <a:noFill/>
            <a:miter lim="800000"/>
            <a:headEnd/>
            <a:tailEnd/>
          </a:ln>
        </p:spPr>
      </p:pic>
      <p:sp>
        <p:nvSpPr>
          <p:cNvPr id="2" name="Title 1"/>
          <p:cNvSpPr>
            <a:spLocks noGrp="1"/>
          </p:cNvSpPr>
          <p:nvPr>
            <p:ph type="title"/>
          </p:nvPr>
        </p:nvSpPr>
        <p:spPr>
          <a:xfrm>
            <a:off x="457200" y="274638"/>
            <a:ext cx="8229600" cy="130026"/>
          </a:xfrm>
        </p:spPr>
        <p:txBody>
          <a:bodyPr>
            <a:normAutofit fontScale="90000"/>
          </a:bodyPr>
          <a:lstStyle/>
          <a:p>
            <a:endParaRPr lang="el-G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04664"/>
            <a:ext cx="8229600" cy="5602627"/>
          </a:xfrm>
        </p:spPr>
        <p:txBody>
          <a:bodyPr/>
          <a:lstStyle/>
          <a:p>
            <a:endParaRPr lang="en-GB" dirty="0" smtClean="0"/>
          </a:p>
          <a:p>
            <a:pPr>
              <a:buNone/>
            </a:pPr>
            <a:r>
              <a:rPr lang="el-GR" dirty="0" smtClean="0"/>
              <a:t>Σε αριθμούς: </a:t>
            </a:r>
          </a:p>
          <a:p>
            <a:pPr>
              <a:buNone/>
            </a:pPr>
            <a:endParaRPr lang="el-GR" dirty="0" smtClean="0"/>
          </a:p>
          <a:p>
            <a:r>
              <a:rPr lang="el-GR" dirty="0" smtClean="0"/>
              <a:t>433 –Ιδιωτικός τομέας</a:t>
            </a:r>
          </a:p>
          <a:p>
            <a:r>
              <a:rPr lang="el-GR" dirty="0" smtClean="0"/>
              <a:t>769- Δημόσια Υπηρεσία</a:t>
            </a:r>
          </a:p>
          <a:p>
            <a:r>
              <a:rPr lang="el-GR" dirty="0" smtClean="0"/>
              <a:t>154- </a:t>
            </a:r>
            <a:r>
              <a:rPr lang="el-GR" dirty="0" err="1" smtClean="0"/>
              <a:t>Ημικρατικός</a:t>
            </a:r>
            <a:r>
              <a:rPr lang="el-GR" dirty="0" smtClean="0"/>
              <a:t> Οργανισμός</a:t>
            </a:r>
          </a:p>
          <a:p>
            <a:r>
              <a:rPr lang="el-GR" dirty="0" smtClean="0"/>
              <a:t>142 -Εκπαίδευση</a:t>
            </a:r>
          </a:p>
          <a:p>
            <a:endParaRPr lang="el-GR" dirty="0" smtClean="0"/>
          </a:p>
          <a:p>
            <a:endParaRPr lang="el-GR" dirty="0" smtClean="0"/>
          </a:p>
          <a:p>
            <a:endParaRPr lang="el-GR" dirty="0"/>
          </a:p>
        </p:txBody>
      </p:sp>
      <p:sp>
        <p:nvSpPr>
          <p:cNvPr id="3" name="Title 2"/>
          <p:cNvSpPr>
            <a:spLocks noGrp="1"/>
          </p:cNvSpPr>
          <p:nvPr>
            <p:ph type="title"/>
          </p:nvPr>
        </p:nvSpPr>
        <p:spPr>
          <a:xfrm>
            <a:off x="457200" y="274638"/>
            <a:ext cx="8229600" cy="58018"/>
          </a:xfrm>
        </p:spPr>
        <p:txBody>
          <a:bodyPr>
            <a:normAutofit fontScale="90000"/>
          </a:bodyPr>
          <a:lstStyle/>
          <a:p>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664</TotalTime>
  <Words>3765</Words>
  <Application>Microsoft Office PowerPoint</Application>
  <PresentationFormat>On-screen Show (4:3)</PresentationFormat>
  <Paragraphs>432</Paragraphs>
  <Slides>62</Slides>
  <Notes>0</Notes>
  <HiddenSlides>0</HiddenSlides>
  <MMClips>0</MMClips>
  <ScaleCrop>false</ScaleCrop>
  <HeadingPairs>
    <vt:vector size="4" baseType="variant">
      <vt:variant>
        <vt:lpstr>Theme</vt:lpstr>
      </vt:variant>
      <vt:variant>
        <vt:i4>1</vt:i4>
      </vt:variant>
      <vt:variant>
        <vt:lpstr>Slide Titles</vt:lpstr>
      </vt:variant>
      <vt:variant>
        <vt:i4>62</vt:i4>
      </vt:variant>
    </vt:vector>
  </HeadingPairs>
  <TitlesOfParts>
    <vt:vector size="63" baseType="lpstr">
      <vt:lpstr>Concourse</vt:lpstr>
      <vt:lpstr>Ισότητα στην Εργασία και Απασχόληση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Αίτια (με τα λόγια των γυναικών)  </vt:lpstr>
      <vt:lpstr>Slide 45</vt:lpstr>
      <vt:lpstr>Slide 46</vt:lpstr>
      <vt:lpstr>Slide 47</vt:lpstr>
      <vt:lpstr>Συναισθήματα </vt:lpstr>
      <vt:lpstr>Στάσεις </vt:lpstr>
      <vt:lpstr>Στάσεις</vt:lpstr>
      <vt:lpstr>Αίτια </vt:lpstr>
      <vt:lpstr>ΣΥΜΠΕΡΑΣΜΑΤΑ</vt:lpstr>
      <vt:lpstr>ΣΥΜΠΕΡΑΣΜΑΤΑ (συνέχεια)</vt:lpstr>
      <vt:lpstr>ΣΥΜΠΕΡΑΣΜΑΤΑ (συνέχεια)</vt:lpstr>
      <vt:lpstr>ΣΥΜΠΕΡΑΣΜΑΤΑ (συνέχεια)</vt:lpstr>
      <vt:lpstr>ΣΥΜΠΕΡΑΣΜΑΤΑ (συνέχεια)</vt:lpstr>
      <vt:lpstr>Slide 57</vt:lpstr>
      <vt:lpstr>Slide 58</vt:lpstr>
      <vt:lpstr>Slide 59</vt:lpstr>
      <vt:lpstr>Slide 60</vt:lpstr>
      <vt:lpstr>Slide 61</vt:lpstr>
      <vt:lpstr>Slide 62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Ισότητα στην Εργασία και Απασχόληση</dc:title>
  <dc:creator>epa</dc:creator>
  <cp:lastModifiedBy>Anna Pilavaki</cp:lastModifiedBy>
  <cp:revision>69</cp:revision>
  <dcterms:created xsi:type="dcterms:W3CDTF">2012-02-18T12:11:33Z</dcterms:created>
  <dcterms:modified xsi:type="dcterms:W3CDTF">2012-02-29T17:30:31Z</dcterms:modified>
</cp:coreProperties>
</file>